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8" r:id="rId3"/>
    <p:sldId id="259" r:id="rId4"/>
    <p:sldId id="281" r:id="rId5"/>
    <p:sldId id="263" r:id="rId6"/>
    <p:sldId id="260" r:id="rId7"/>
    <p:sldId id="265" r:id="rId8"/>
    <p:sldId id="282" r:id="rId9"/>
    <p:sldId id="266" r:id="rId10"/>
    <p:sldId id="262" r:id="rId11"/>
    <p:sldId id="268" r:id="rId12"/>
    <p:sldId id="264" r:id="rId13"/>
    <p:sldId id="261" r:id="rId14"/>
    <p:sldId id="275" r:id="rId15"/>
    <p:sldId id="283" r:id="rId16"/>
    <p:sldId id="284" r:id="rId17"/>
    <p:sldId id="277"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58D937-24A9-4773-B455-0B0573206B4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0F935C3D-427F-4E04-A2AC-6A4CC28DBD29}">
      <dgm:prSet/>
      <dgm:spPr/>
      <dgm:t>
        <a:bodyPr/>
        <a:lstStyle/>
        <a:p>
          <a:r>
            <a:rPr lang="en-US" b="1" dirty="0"/>
            <a:t>Key KPIs</a:t>
          </a:r>
          <a:endParaRPr lang="en-IN" dirty="0"/>
        </a:p>
      </dgm:t>
    </dgm:pt>
    <dgm:pt modelId="{640607DA-34B3-41E5-95BA-A3AF2EABC34E}" type="parTrans" cxnId="{77907B88-A0AF-4C1B-8957-9B0BDCB17FB4}">
      <dgm:prSet/>
      <dgm:spPr/>
      <dgm:t>
        <a:bodyPr/>
        <a:lstStyle/>
        <a:p>
          <a:endParaRPr lang="en-IN"/>
        </a:p>
      </dgm:t>
    </dgm:pt>
    <dgm:pt modelId="{6318B919-D859-4656-AC4E-B52B9CDDD6EC}" type="sibTrans" cxnId="{77907B88-A0AF-4C1B-8957-9B0BDCB17FB4}">
      <dgm:prSet/>
      <dgm:spPr/>
      <dgm:t>
        <a:bodyPr/>
        <a:lstStyle/>
        <a:p>
          <a:endParaRPr lang="en-IN"/>
        </a:p>
      </dgm:t>
    </dgm:pt>
    <dgm:pt modelId="{792287F2-5C18-4F65-A5B7-F0FE8F7D60CB}" type="pres">
      <dgm:prSet presAssocID="{2F58D937-24A9-4773-B455-0B0573206B41}" presName="cycle" presStyleCnt="0">
        <dgm:presLayoutVars>
          <dgm:dir/>
          <dgm:resizeHandles val="exact"/>
        </dgm:presLayoutVars>
      </dgm:prSet>
      <dgm:spPr/>
    </dgm:pt>
    <dgm:pt modelId="{4A5632B6-15B1-4431-8A14-9D78364E651F}" type="pres">
      <dgm:prSet presAssocID="{0F935C3D-427F-4E04-A2AC-6A4CC28DBD29}" presName="node" presStyleLbl="node1" presStyleIdx="0" presStyleCnt="1" custAng="0" custScaleX="277117" custRadScaleRad="99993" custRadScaleInc="-2020">
        <dgm:presLayoutVars>
          <dgm:bulletEnabled val="1"/>
        </dgm:presLayoutVars>
      </dgm:prSet>
      <dgm:spPr/>
    </dgm:pt>
  </dgm:ptLst>
  <dgm:cxnLst>
    <dgm:cxn modelId="{E8C92509-4E20-4F26-A0D3-601694895082}" type="presOf" srcId="{2F58D937-24A9-4773-B455-0B0573206B41}" destId="{792287F2-5C18-4F65-A5B7-F0FE8F7D60CB}" srcOrd="0" destOrd="0" presId="urn:microsoft.com/office/officeart/2005/8/layout/cycle2"/>
    <dgm:cxn modelId="{B965D140-D2CC-41C8-9427-927E33D116C3}" type="presOf" srcId="{0F935C3D-427F-4E04-A2AC-6A4CC28DBD29}" destId="{4A5632B6-15B1-4431-8A14-9D78364E651F}" srcOrd="0" destOrd="0" presId="urn:microsoft.com/office/officeart/2005/8/layout/cycle2"/>
    <dgm:cxn modelId="{77907B88-A0AF-4C1B-8957-9B0BDCB17FB4}" srcId="{2F58D937-24A9-4773-B455-0B0573206B41}" destId="{0F935C3D-427F-4E04-A2AC-6A4CC28DBD29}" srcOrd="0" destOrd="0" parTransId="{640607DA-34B3-41E5-95BA-A3AF2EABC34E}" sibTransId="{6318B919-D859-4656-AC4E-B52B9CDDD6EC}"/>
    <dgm:cxn modelId="{081A3617-C1B6-422E-906D-EEEAA6F27E57}" type="presParOf" srcId="{792287F2-5C18-4F65-A5B7-F0FE8F7D60CB}" destId="{4A5632B6-15B1-4431-8A14-9D78364E651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632B6-15B1-4431-8A14-9D78364E651F}">
      <dsp:nvSpPr>
        <dsp:cNvPr id="0" name=""/>
        <dsp:cNvSpPr/>
      </dsp:nvSpPr>
      <dsp:spPr>
        <a:xfrm>
          <a:off x="98" y="107188"/>
          <a:ext cx="1909004" cy="6888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t>Key KPIs</a:t>
          </a:r>
          <a:endParaRPr lang="en-IN" sz="2800" kern="1200" dirty="0"/>
        </a:p>
      </dsp:txBody>
      <dsp:txXfrm>
        <a:off x="279665" y="208072"/>
        <a:ext cx="1349870" cy="48711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C5C06-6862-401B-9CFD-913BD6CCC118}" type="datetimeFigureOut">
              <a:rPr lang="en-IN" smtClean="0"/>
              <a:t>03-06-2025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61F1C-AA4D-4482-9533-97A147E566F6}" type="slidenum">
              <a:rPr lang="en-IN" smtClean="0"/>
              <a:t>‹#›</a:t>
            </a:fld>
            <a:endParaRPr lang="en-IN"/>
          </a:p>
        </p:txBody>
      </p:sp>
    </p:spTree>
    <p:extLst>
      <p:ext uri="{BB962C8B-B14F-4D97-AF65-F5344CB8AC3E}">
        <p14:creationId xmlns:p14="http://schemas.microsoft.com/office/powerpoint/2010/main" val="4172064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438803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495573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AEEB-AA34-41BA-AB67-4D22BFA60E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B187A5-C343-4B6F-8959-5CED305BCA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C851D0-51B3-4AFF-9F82-1CB140D56764}"/>
              </a:ext>
            </a:extLst>
          </p:cNvPr>
          <p:cNvSpPr>
            <a:spLocks noGrp="1"/>
          </p:cNvSpPr>
          <p:nvPr>
            <p:ph type="dt" sz="half" idx="10"/>
          </p:nvPr>
        </p:nvSpPr>
        <p:spPr/>
        <p:txBody>
          <a:bodyPr/>
          <a:lstStyle/>
          <a:p>
            <a:fld id="{9D3C962F-A76C-4075-AF39-E5B708074E53}" type="datetimeFigureOut">
              <a:rPr lang="en-IN" smtClean="0"/>
              <a:t>03-06-2025</a:t>
            </a:fld>
            <a:endParaRPr lang="en-IN"/>
          </a:p>
        </p:txBody>
      </p:sp>
      <p:sp>
        <p:nvSpPr>
          <p:cNvPr id="5" name="Footer Placeholder 4">
            <a:extLst>
              <a:ext uri="{FF2B5EF4-FFF2-40B4-BE49-F238E27FC236}">
                <a16:creationId xmlns:a16="http://schemas.microsoft.com/office/drawing/2014/main" id="{3852BA7B-E84F-4C48-9AFE-6623953EC5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5E1DE1-5DE4-45E3-99F8-BC8EB21A2F3B}"/>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44582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C072-702D-479D-80BB-8BF67E5F8B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97DD28-8CD3-4AD1-98A4-743A2BED6E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0A5E9A-99AC-4F8E-BF19-F25103599A54}"/>
              </a:ext>
            </a:extLst>
          </p:cNvPr>
          <p:cNvSpPr>
            <a:spLocks noGrp="1"/>
          </p:cNvSpPr>
          <p:nvPr>
            <p:ph type="dt" sz="half" idx="10"/>
          </p:nvPr>
        </p:nvSpPr>
        <p:spPr/>
        <p:txBody>
          <a:bodyPr/>
          <a:lstStyle/>
          <a:p>
            <a:fld id="{9D3C962F-A76C-4075-AF39-E5B708074E53}" type="datetimeFigureOut">
              <a:rPr lang="en-IN" smtClean="0"/>
              <a:t>03-06-2025</a:t>
            </a:fld>
            <a:endParaRPr lang="en-IN"/>
          </a:p>
        </p:txBody>
      </p:sp>
      <p:sp>
        <p:nvSpPr>
          <p:cNvPr id="5" name="Footer Placeholder 4">
            <a:extLst>
              <a:ext uri="{FF2B5EF4-FFF2-40B4-BE49-F238E27FC236}">
                <a16:creationId xmlns:a16="http://schemas.microsoft.com/office/drawing/2014/main" id="{A9F47E2B-7260-48B3-8324-9749187F10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A3DCBE-3991-4445-A8C7-DFCA00CE1566}"/>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3708176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CB231C-F724-4890-AD92-A9BAA99541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73656A-0762-42AE-B369-F90C233F09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D64BA1-F0A5-455C-9869-E3063DD9A981}"/>
              </a:ext>
            </a:extLst>
          </p:cNvPr>
          <p:cNvSpPr>
            <a:spLocks noGrp="1"/>
          </p:cNvSpPr>
          <p:nvPr>
            <p:ph type="dt" sz="half" idx="10"/>
          </p:nvPr>
        </p:nvSpPr>
        <p:spPr/>
        <p:txBody>
          <a:bodyPr/>
          <a:lstStyle/>
          <a:p>
            <a:fld id="{9D3C962F-A76C-4075-AF39-E5B708074E53}" type="datetimeFigureOut">
              <a:rPr lang="en-IN" smtClean="0"/>
              <a:t>03-06-2025</a:t>
            </a:fld>
            <a:endParaRPr lang="en-IN"/>
          </a:p>
        </p:txBody>
      </p:sp>
      <p:sp>
        <p:nvSpPr>
          <p:cNvPr id="5" name="Footer Placeholder 4">
            <a:extLst>
              <a:ext uri="{FF2B5EF4-FFF2-40B4-BE49-F238E27FC236}">
                <a16:creationId xmlns:a16="http://schemas.microsoft.com/office/drawing/2014/main" id="{3A6EBEC0-6875-47EB-9DF9-50F58161A2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CF954E-3AD6-4BD5-A84C-85D4C4C32538}"/>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1075143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0149978"/>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ED5F-C4B5-4BDC-B074-B5A73606EE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4C9238-7D3D-43F0-B96A-46B099426F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432642-F05E-4F1A-88A6-C3BDA1E67435}"/>
              </a:ext>
            </a:extLst>
          </p:cNvPr>
          <p:cNvSpPr>
            <a:spLocks noGrp="1"/>
          </p:cNvSpPr>
          <p:nvPr>
            <p:ph type="dt" sz="half" idx="10"/>
          </p:nvPr>
        </p:nvSpPr>
        <p:spPr/>
        <p:txBody>
          <a:bodyPr/>
          <a:lstStyle/>
          <a:p>
            <a:fld id="{9D3C962F-A76C-4075-AF39-E5B708074E53}" type="datetimeFigureOut">
              <a:rPr lang="en-IN" smtClean="0"/>
              <a:t>03-06-2025</a:t>
            </a:fld>
            <a:endParaRPr lang="en-IN"/>
          </a:p>
        </p:txBody>
      </p:sp>
      <p:sp>
        <p:nvSpPr>
          <p:cNvPr id="5" name="Footer Placeholder 4">
            <a:extLst>
              <a:ext uri="{FF2B5EF4-FFF2-40B4-BE49-F238E27FC236}">
                <a16:creationId xmlns:a16="http://schemas.microsoft.com/office/drawing/2014/main" id="{03E7D839-788A-42BC-9AA6-597B13EF85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CD2E46-BD5C-4BAC-B4BB-0FB840AC48F6}"/>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2184207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A21B1-35DC-40F0-99BD-7211F5C21C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8787E20-AD11-4084-B5CC-8233837FE5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8EEA24-E51D-413C-A656-2EEA26DD1FBF}"/>
              </a:ext>
            </a:extLst>
          </p:cNvPr>
          <p:cNvSpPr>
            <a:spLocks noGrp="1"/>
          </p:cNvSpPr>
          <p:nvPr>
            <p:ph type="dt" sz="half" idx="10"/>
          </p:nvPr>
        </p:nvSpPr>
        <p:spPr/>
        <p:txBody>
          <a:bodyPr/>
          <a:lstStyle/>
          <a:p>
            <a:fld id="{9D3C962F-A76C-4075-AF39-E5B708074E53}" type="datetimeFigureOut">
              <a:rPr lang="en-IN" smtClean="0"/>
              <a:t>03-06-2025</a:t>
            </a:fld>
            <a:endParaRPr lang="en-IN"/>
          </a:p>
        </p:txBody>
      </p:sp>
      <p:sp>
        <p:nvSpPr>
          <p:cNvPr id="5" name="Footer Placeholder 4">
            <a:extLst>
              <a:ext uri="{FF2B5EF4-FFF2-40B4-BE49-F238E27FC236}">
                <a16:creationId xmlns:a16="http://schemas.microsoft.com/office/drawing/2014/main" id="{9AC46692-7D41-4609-95E6-00FFE18D81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E29FE3-39B4-4347-A71C-0DA13CB383DF}"/>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620470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CD4F-25D3-4CC6-91AE-BD5D6ED202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EA9332-C4F8-4EC3-9077-0CC80B3B96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BE4488-B794-4FBC-8993-624AEE4F98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E23819-0818-44FA-B597-F5AC40685FAD}"/>
              </a:ext>
            </a:extLst>
          </p:cNvPr>
          <p:cNvSpPr>
            <a:spLocks noGrp="1"/>
          </p:cNvSpPr>
          <p:nvPr>
            <p:ph type="dt" sz="half" idx="10"/>
          </p:nvPr>
        </p:nvSpPr>
        <p:spPr/>
        <p:txBody>
          <a:bodyPr/>
          <a:lstStyle/>
          <a:p>
            <a:fld id="{9D3C962F-A76C-4075-AF39-E5B708074E53}" type="datetimeFigureOut">
              <a:rPr lang="en-IN" smtClean="0"/>
              <a:t>03-06-2025</a:t>
            </a:fld>
            <a:endParaRPr lang="en-IN"/>
          </a:p>
        </p:txBody>
      </p:sp>
      <p:sp>
        <p:nvSpPr>
          <p:cNvPr id="6" name="Footer Placeholder 5">
            <a:extLst>
              <a:ext uri="{FF2B5EF4-FFF2-40B4-BE49-F238E27FC236}">
                <a16:creationId xmlns:a16="http://schemas.microsoft.com/office/drawing/2014/main" id="{490ADC4F-1A57-42E3-95F6-0F7D5D0EC4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BC22EF-197C-4C14-A432-F593405A51D0}"/>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33772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9532-4CEF-41FD-BC58-AFCA148031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0AD436-A56F-4687-A0C2-499FAB2F50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6128FF-45DB-47B4-9972-5477ADCA2D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9DBD7D-4861-4B0F-BF89-D917DE701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4212EE-AA28-41D8-8762-75D5935684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77BD18-B6C7-4C9A-A379-998377D579C4}"/>
              </a:ext>
            </a:extLst>
          </p:cNvPr>
          <p:cNvSpPr>
            <a:spLocks noGrp="1"/>
          </p:cNvSpPr>
          <p:nvPr>
            <p:ph type="dt" sz="half" idx="10"/>
          </p:nvPr>
        </p:nvSpPr>
        <p:spPr/>
        <p:txBody>
          <a:bodyPr/>
          <a:lstStyle/>
          <a:p>
            <a:fld id="{9D3C962F-A76C-4075-AF39-E5B708074E53}" type="datetimeFigureOut">
              <a:rPr lang="en-IN" smtClean="0"/>
              <a:t>03-06-2025</a:t>
            </a:fld>
            <a:endParaRPr lang="en-IN"/>
          </a:p>
        </p:txBody>
      </p:sp>
      <p:sp>
        <p:nvSpPr>
          <p:cNvPr id="8" name="Footer Placeholder 7">
            <a:extLst>
              <a:ext uri="{FF2B5EF4-FFF2-40B4-BE49-F238E27FC236}">
                <a16:creationId xmlns:a16="http://schemas.microsoft.com/office/drawing/2014/main" id="{253C848C-3F74-4230-9FB4-6B7EE50939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E7911B-A3C6-4F02-B7C0-EFEFEC7A34A2}"/>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3338745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5432-F132-4FB1-B864-60D4F564AF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5551161-0123-4749-B7F9-1B3B284C81E6}"/>
              </a:ext>
            </a:extLst>
          </p:cNvPr>
          <p:cNvSpPr>
            <a:spLocks noGrp="1"/>
          </p:cNvSpPr>
          <p:nvPr>
            <p:ph type="dt" sz="half" idx="10"/>
          </p:nvPr>
        </p:nvSpPr>
        <p:spPr/>
        <p:txBody>
          <a:bodyPr/>
          <a:lstStyle/>
          <a:p>
            <a:fld id="{9D3C962F-A76C-4075-AF39-E5B708074E53}" type="datetimeFigureOut">
              <a:rPr lang="en-IN" smtClean="0"/>
              <a:t>03-06-2025</a:t>
            </a:fld>
            <a:endParaRPr lang="en-IN"/>
          </a:p>
        </p:txBody>
      </p:sp>
      <p:sp>
        <p:nvSpPr>
          <p:cNvPr id="4" name="Footer Placeholder 3">
            <a:extLst>
              <a:ext uri="{FF2B5EF4-FFF2-40B4-BE49-F238E27FC236}">
                <a16:creationId xmlns:a16="http://schemas.microsoft.com/office/drawing/2014/main" id="{FD38D27D-00B4-4915-B390-873E6E483B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8D6B228-6B7F-4BC3-8ED4-0C92FBF6D0AA}"/>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1772592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52C220-7A0F-4139-8800-8815F604AFDD}"/>
              </a:ext>
            </a:extLst>
          </p:cNvPr>
          <p:cNvSpPr>
            <a:spLocks noGrp="1"/>
          </p:cNvSpPr>
          <p:nvPr>
            <p:ph type="dt" sz="half" idx="10"/>
          </p:nvPr>
        </p:nvSpPr>
        <p:spPr/>
        <p:txBody>
          <a:bodyPr/>
          <a:lstStyle/>
          <a:p>
            <a:fld id="{9D3C962F-A76C-4075-AF39-E5B708074E53}" type="datetimeFigureOut">
              <a:rPr lang="en-IN" smtClean="0"/>
              <a:t>03-06-2025</a:t>
            </a:fld>
            <a:endParaRPr lang="en-IN"/>
          </a:p>
        </p:txBody>
      </p:sp>
      <p:sp>
        <p:nvSpPr>
          <p:cNvPr id="3" name="Footer Placeholder 2">
            <a:extLst>
              <a:ext uri="{FF2B5EF4-FFF2-40B4-BE49-F238E27FC236}">
                <a16:creationId xmlns:a16="http://schemas.microsoft.com/office/drawing/2014/main" id="{1663A76A-0615-4676-8777-DDA7946874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5DDE85-41C2-4894-BD91-479A4C47C290}"/>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3294281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4C75-6713-4581-B3B7-84C484581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8E9210-4E75-4BA3-B031-114991C6CA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D02FFC-79CE-4145-86C9-9CD821C24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D3C0D-207F-4E85-A518-FA38F71DD37D}"/>
              </a:ext>
            </a:extLst>
          </p:cNvPr>
          <p:cNvSpPr>
            <a:spLocks noGrp="1"/>
          </p:cNvSpPr>
          <p:nvPr>
            <p:ph type="dt" sz="half" idx="10"/>
          </p:nvPr>
        </p:nvSpPr>
        <p:spPr/>
        <p:txBody>
          <a:bodyPr/>
          <a:lstStyle/>
          <a:p>
            <a:fld id="{9D3C962F-A76C-4075-AF39-E5B708074E53}" type="datetimeFigureOut">
              <a:rPr lang="en-IN" smtClean="0"/>
              <a:t>03-06-2025</a:t>
            </a:fld>
            <a:endParaRPr lang="en-IN"/>
          </a:p>
        </p:txBody>
      </p:sp>
      <p:sp>
        <p:nvSpPr>
          <p:cNvPr id="6" name="Footer Placeholder 5">
            <a:extLst>
              <a:ext uri="{FF2B5EF4-FFF2-40B4-BE49-F238E27FC236}">
                <a16:creationId xmlns:a16="http://schemas.microsoft.com/office/drawing/2014/main" id="{812C27A4-9300-4DD9-96CA-783B0CC486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263DA3-EA09-42F2-B83E-0C50FC38F89B}"/>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58343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BED2-3316-40FB-8B43-C63C459B4C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13A4B4-40B0-42FB-95CD-0D79973DD9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626554-94A2-40AC-B2DB-C9921B995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E3E1E-14C1-4D7C-846C-3C6AF01D6DC8}"/>
              </a:ext>
            </a:extLst>
          </p:cNvPr>
          <p:cNvSpPr>
            <a:spLocks noGrp="1"/>
          </p:cNvSpPr>
          <p:nvPr>
            <p:ph type="dt" sz="half" idx="10"/>
          </p:nvPr>
        </p:nvSpPr>
        <p:spPr/>
        <p:txBody>
          <a:bodyPr/>
          <a:lstStyle/>
          <a:p>
            <a:fld id="{9D3C962F-A76C-4075-AF39-E5B708074E53}" type="datetimeFigureOut">
              <a:rPr lang="en-IN" smtClean="0"/>
              <a:t>03-06-2025</a:t>
            </a:fld>
            <a:endParaRPr lang="en-IN"/>
          </a:p>
        </p:txBody>
      </p:sp>
      <p:sp>
        <p:nvSpPr>
          <p:cNvPr id="6" name="Footer Placeholder 5">
            <a:extLst>
              <a:ext uri="{FF2B5EF4-FFF2-40B4-BE49-F238E27FC236}">
                <a16:creationId xmlns:a16="http://schemas.microsoft.com/office/drawing/2014/main" id="{5C49DEC8-6BDA-4B29-91EB-97A14B0B94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7BFFC9-18EE-49A6-A026-9FEE175E83B4}"/>
              </a:ext>
            </a:extLst>
          </p:cNvPr>
          <p:cNvSpPr>
            <a:spLocks noGrp="1"/>
          </p:cNvSpPr>
          <p:nvPr>
            <p:ph type="sldNum" sz="quarter" idx="12"/>
          </p:nvPr>
        </p:nvSpPr>
        <p:spPr/>
        <p:txBody>
          <a:bodyPr/>
          <a:lstStyle/>
          <a:p>
            <a:fld id="{403A3ECC-79D0-44A1-B37F-D6D91DB4D36B}" type="slidenum">
              <a:rPr lang="en-IN" smtClean="0"/>
              <a:t>‹#›</a:t>
            </a:fld>
            <a:endParaRPr lang="en-IN"/>
          </a:p>
        </p:txBody>
      </p:sp>
    </p:spTree>
    <p:extLst>
      <p:ext uri="{BB962C8B-B14F-4D97-AF65-F5344CB8AC3E}">
        <p14:creationId xmlns:p14="http://schemas.microsoft.com/office/powerpoint/2010/main" val="186214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116499-C142-4BCE-8857-C4A8BF111A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4798CE-722F-44C3-A6F4-774BBC9C3A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361AC0-C860-4A9E-9EDF-63104264A4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C962F-A76C-4075-AF39-E5B708074E53}" type="datetimeFigureOut">
              <a:rPr lang="en-IN" smtClean="0"/>
              <a:t>03-06-2025</a:t>
            </a:fld>
            <a:endParaRPr lang="en-IN"/>
          </a:p>
        </p:txBody>
      </p:sp>
      <p:sp>
        <p:nvSpPr>
          <p:cNvPr id="5" name="Footer Placeholder 4">
            <a:extLst>
              <a:ext uri="{FF2B5EF4-FFF2-40B4-BE49-F238E27FC236}">
                <a16:creationId xmlns:a16="http://schemas.microsoft.com/office/drawing/2014/main" id="{C0800342-5A02-484C-9B5A-C3D831DAF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275B3E-EB25-4C14-8A84-F90B494983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A3ECC-79D0-44A1-B37F-D6D91DB4D36B}" type="slidenum">
              <a:rPr lang="en-IN" smtClean="0"/>
              <a:t>‹#›</a:t>
            </a:fld>
            <a:endParaRPr lang="en-IN"/>
          </a:p>
        </p:txBody>
      </p:sp>
    </p:spTree>
    <p:extLst>
      <p:ext uri="{BB962C8B-B14F-4D97-AF65-F5344CB8AC3E}">
        <p14:creationId xmlns:p14="http://schemas.microsoft.com/office/powerpoint/2010/main" val="308135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24.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20.png"/><Relationship Id="rId5" Type="http://schemas.openxmlformats.org/officeDocument/2006/relationships/diagramQuickStyle" Target="../diagrams/quickStyle1.xml"/><Relationship Id="rId10" Type="http://schemas.openxmlformats.org/officeDocument/2006/relationships/image" Target="../media/image19.png"/><Relationship Id="rId4" Type="http://schemas.openxmlformats.org/officeDocument/2006/relationships/diagramLayout" Target="../diagrams/layout1.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6"/>
          <a:stretch>
            <a:fillRect/>
          </a:stretch>
        </p:blipFill>
        <p:spPr>
          <a:xfrm>
            <a:off x="0" y="0"/>
            <a:ext cx="12192000" cy="2339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3" descr="preencoded.png"/>
          <p:cNvPicPr>
            <a:picLocks noChangeAspect="1"/>
          </p:cNvPicPr>
          <p:nvPr/>
        </p:nvPicPr>
        <p:blipFill>
          <a:blip r:embed="rId7"/>
          <a:stretch>
            <a:fillRect/>
          </a:stretch>
        </p:blipFill>
        <p:spPr>
          <a:xfrm>
            <a:off x="7036776" y="5764530"/>
            <a:ext cx="4248444" cy="541020"/>
          </a:xfrm>
          <a:prstGeom prst="rect">
            <a:avLst/>
          </a:prstGeom>
        </p:spPr>
      </p:pic>
      <p:sp>
        <p:nvSpPr>
          <p:cNvPr id="6" name="Text 0"/>
          <p:cNvSpPr/>
          <p:nvPr/>
        </p:nvSpPr>
        <p:spPr>
          <a:xfrm>
            <a:off x="6416040" y="4922520"/>
            <a:ext cx="4869180" cy="312420"/>
          </a:xfrm>
          <a:prstGeom prst="rect">
            <a:avLst/>
          </a:prstGeom>
          <a:noFill/>
          <a:ln/>
        </p:spPr>
        <p:txBody>
          <a:bodyPr wrap="none" lIns="0" tIns="0" rIns="0" bIns="0" rtlCol="0" anchor="ctr"/>
          <a:lstStyle/>
          <a:p>
            <a:pPr algn="ctr">
              <a:lnSpc>
                <a:spcPts val="2417"/>
              </a:lnSpc>
            </a:pPr>
            <a:endParaRPr lang="en-US" sz="1933" dirty="0"/>
          </a:p>
        </p:txBody>
      </p:sp>
      <p:sp>
        <p:nvSpPr>
          <p:cNvPr id="7" name="Text 1"/>
          <p:cNvSpPr/>
          <p:nvPr/>
        </p:nvSpPr>
        <p:spPr>
          <a:xfrm>
            <a:off x="693420" y="2880360"/>
            <a:ext cx="10820400" cy="1699260"/>
          </a:xfrm>
          <a:prstGeom prst="rect">
            <a:avLst/>
          </a:prstGeom>
          <a:noFill/>
          <a:ln/>
        </p:spPr>
        <p:txBody>
          <a:bodyPr wrap="square" lIns="0" tIns="0" rIns="0" bIns="0" rtlCol="0" anchor="ctr"/>
          <a:lstStyle/>
          <a:p>
            <a:pPr>
              <a:lnSpc>
                <a:spcPts val="6675"/>
              </a:lnSpc>
            </a:pP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An</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E-Commerce</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Company’s</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Path</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Sustainable</a:t>
            </a:r>
            <a:r>
              <a:rPr lang="en-US" sz="5400" dirty="0">
                <a:solidFill>
                  <a:schemeClr val="accent1">
                    <a:lumMod val="60000"/>
                    <a:lumOff val="40000"/>
                  </a:schemeClr>
                </a:solidFill>
                <a:latin typeface="Aharoni" panose="02010803020104030203" pitchFamily="2" charset="-79"/>
                <a:ea typeface="思源黑体-思源黑体-Regular" pitchFamily="34" charset="-122"/>
                <a:cs typeface="Aharoni" panose="02010803020104030203" pitchFamily="2" charset="-79"/>
              </a:rPr>
              <a:t>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Growth</a:t>
            </a:r>
          </a:p>
        </p:txBody>
      </p:sp>
      <p:sp>
        <p:nvSpPr>
          <p:cNvPr id="8" name="Text 2"/>
          <p:cNvSpPr/>
          <p:nvPr/>
        </p:nvSpPr>
        <p:spPr>
          <a:xfrm>
            <a:off x="7036777" y="5779770"/>
            <a:ext cx="4248444" cy="525780"/>
          </a:xfrm>
          <a:prstGeom prst="rect">
            <a:avLst/>
          </a:prstGeom>
          <a:noFill/>
          <a:ln/>
        </p:spPr>
        <p:txBody>
          <a:bodyPr wrap="none" lIns="0" tIns="0" rIns="0" bIns="0" rtlCol="0" anchor="ctr"/>
          <a:lstStyle/>
          <a:p>
            <a:pPr algn="ctr">
              <a:lnSpc>
                <a:spcPts val="2417"/>
              </a:lnSpc>
            </a:pPr>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ea typeface="思源黑体-思源黑体-Regular" pitchFamily="34" charset="-122"/>
              </a:rPr>
              <a:t>Presented by – Souvik Roy </a:t>
            </a:r>
            <a:endParaRPr 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4" name="Audio 13">
            <a:hlinkClick r:id="" action="ppaction://media"/>
            <a:extLst>
              <a:ext uri="{FF2B5EF4-FFF2-40B4-BE49-F238E27FC236}">
                <a16:creationId xmlns:a16="http://schemas.microsoft.com/office/drawing/2014/main" id="{5B274D16-4467-4E50-86C8-98CEDAFA6E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8036">
        <p14:prism isInverted="1"/>
      </p:transition>
    </mc:Choice>
    <mc:Fallback xmlns="">
      <p:transition spd="slow" advTm="80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34" presetClass="emph" presetSubtype="0" fill="hold" grpId="0" nodeType="withEffect">
                                  <p:stCondLst>
                                    <p:cond delay="0"/>
                                  </p:stCondLst>
                                  <p:iterate type="lt">
                                    <p:tmPct val="10000"/>
                                  </p:iterate>
                                  <p:childTnLst>
                                    <p:animMotion origin="layout" path="M 0.0 0.0 L 0.0 -0.07213" pathEditMode="relative" ptsTypes="">
                                      <p:cBhvr>
                                        <p:cTn id="8" dur="250" accel="50000" decel="50000" autoRev="1" fill="hold">
                                          <p:stCondLst>
                                            <p:cond delay="0"/>
                                          </p:stCondLst>
                                        </p:cTn>
                                        <p:tgtEl>
                                          <p:spTgt spid="7"/>
                                        </p:tgtEl>
                                        <p:attrNameLst>
                                          <p:attrName>ppt_x</p:attrName>
                                          <p:attrName>ppt_y</p:attrName>
                                        </p:attrNameLst>
                                      </p:cBhvr>
                                    </p:animMotion>
                                    <p:animRot by="1500000">
                                      <p:cBhvr>
                                        <p:cTn id="9" dur="125" fill="hold">
                                          <p:stCondLst>
                                            <p:cond delay="0"/>
                                          </p:stCondLst>
                                        </p:cTn>
                                        <p:tgtEl>
                                          <p:spTgt spid="7"/>
                                        </p:tgtEl>
                                        <p:attrNameLst>
                                          <p:attrName>r</p:attrName>
                                        </p:attrNameLst>
                                      </p:cBhvr>
                                    </p:animRot>
                                    <p:animRot by="-1500000">
                                      <p:cBhvr>
                                        <p:cTn id="10" dur="125" fill="hold">
                                          <p:stCondLst>
                                            <p:cond delay="125"/>
                                          </p:stCondLst>
                                        </p:cTn>
                                        <p:tgtEl>
                                          <p:spTgt spid="7"/>
                                        </p:tgtEl>
                                        <p:attrNameLst>
                                          <p:attrName>r</p:attrName>
                                        </p:attrNameLst>
                                      </p:cBhvr>
                                    </p:animRot>
                                    <p:animRot by="-1500000">
                                      <p:cBhvr>
                                        <p:cTn id="11" dur="125" fill="hold">
                                          <p:stCondLst>
                                            <p:cond delay="250"/>
                                          </p:stCondLst>
                                        </p:cTn>
                                        <p:tgtEl>
                                          <p:spTgt spid="7"/>
                                        </p:tgtEl>
                                        <p:attrNameLst>
                                          <p:attrName>r</p:attrName>
                                        </p:attrNameLst>
                                      </p:cBhvr>
                                    </p:animRot>
                                    <p:animRot by="1500000">
                                      <p:cBhvr>
                                        <p:cTn id="12" dur="125" fill="hold">
                                          <p:stCondLst>
                                            <p:cond delay="375"/>
                                          </p:stCondLst>
                                        </p:cTn>
                                        <p:tgtEl>
                                          <p:spTgt spid="7"/>
                                        </p:tgtEl>
                                        <p:attrNameLst>
                                          <p:attrName>r</p:attrName>
                                        </p:attrNameLst>
                                      </p:cBhvr>
                                    </p:animRot>
                                  </p:childTnLst>
                                </p:cTn>
                              </p:par>
                            </p:childTnLst>
                          </p:cTn>
                        </p:par>
                        <p:par>
                          <p:cTn id="13" fill="hold">
                            <p:stCondLst>
                              <p:cond delay="2650"/>
                            </p:stCondLst>
                            <p:childTnLst>
                              <p:par>
                                <p:cTn id="14" presetID="26"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80">
                                          <p:stCondLst>
                                            <p:cond delay="0"/>
                                          </p:stCondLst>
                                        </p:cTn>
                                        <p:tgtEl>
                                          <p:spTgt spid="8"/>
                                        </p:tgtEl>
                                      </p:cBhvr>
                                    </p:animEffect>
                                    <p:anim calcmode="lin" valueType="num">
                                      <p:cBhvr>
                                        <p:cTn id="1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2" dur="26">
                                          <p:stCondLst>
                                            <p:cond delay="650"/>
                                          </p:stCondLst>
                                        </p:cTn>
                                        <p:tgtEl>
                                          <p:spTgt spid="8"/>
                                        </p:tgtEl>
                                      </p:cBhvr>
                                      <p:to x="100000" y="60000"/>
                                    </p:animScale>
                                    <p:animScale>
                                      <p:cBhvr>
                                        <p:cTn id="23" dur="166" decel="50000">
                                          <p:stCondLst>
                                            <p:cond delay="676"/>
                                          </p:stCondLst>
                                        </p:cTn>
                                        <p:tgtEl>
                                          <p:spTgt spid="8"/>
                                        </p:tgtEl>
                                      </p:cBhvr>
                                      <p:to x="100000" y="100000"/>
                                    </p:animScale>
                                    <p:animScale>
                                      <p:cBhvr>
                                        <p:cTn id="24" dur="26">
                                          <p:stCondLst>
                                            <p:cond delay="1312"/>
                                          </p:stCondLst>
                                        </p:cTn>
                                        <p:tgtEl>
                                          <p:spTgt spid="8"/>
                                        </p:tgtEl>
                                      </p:cBhvr>
                                      <p:to x="100000" y="80000"/>
                                    </p:animScale>
                                    <p:animScale>
                                      <p:cBhvr>
                                        <p:cTn id="25" dur="166" decel="50000">
                                          <p:stCondLst>
                                            <p:cond delay="1338"/>
                                          </p:stCondLst>
                                        </p:cTn>
                                        <p:tgtEl>
                                          <p:spTgt spid="8"/>
                                        </p:tgtEl>
                                      </p:cBhvr>
                                      <p:to x="100000" y="100000"/>
                                    </p:animScale>
                                    <p:animScale>
                                      <p:cBhvr>
                                        <p:cTn id="26" dur="26">
                                          <p:stCondLst>
                                            <p:cond delay="1642"/>
                                          </p:stCondLst>
                                        </p:cTn>
                                        <p:tgtEl>
                                          <p:spTgt spid="8"/>
                                        </p:tgtEl>
                                      </p:cBhvr>
                                      <p:to x="100000" y="90000"/>
                                    </p:animScale>
                                    <p:animScale>
                                      <p:cBhvr>
                                        <p:cTn id="27" dur="166" decel="50000">
                                          <p:stCondLst>
                                            <p:cond delay="1668"/>
                                          </p:stCondLst>
                                        </p:cTn>
                                        <p:tgtEl>
                                          <p:spTgt spid="8"/>
                                        </p:tgtEl>
                                      </p:cBhvr>
                                      <p:to x="100000" y="100000"/>
                                    </p:animScale>
                                    <p:animScale>
                                      <p:cBhvr>
                                        <p:cTn id="28" dur="26">
                                          <p:stCondLst>
                                            <p:cond delay="1808"/>
                                          </p:stCondLst>
                                        </p:cTn>
                                        <p:tgtEl>
                                          <p:spTgt spid="8"/>
                                        </p:tgtEl>
                                      </p:cBhvr>
                                      <p:to x="100000" y="95000"/>
                                    </p:animScale>
                                    <p:animScale>
                                      <p:cBhvr>
                                        <p:cTn id="29"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14"/>
                </p:tgtEl>
              </p:cMediaNode>
            </p:audio>
          </p:childTnLst>
        </p:cTn>
      </p:par>
    </p:tnLst>
    <p:bldLst>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5" name="Text 0"/>
          <p:cNvSpPr/>
          <p:nvPr/>
        </p:nvSpPr>
        <p:spPr>
          <a:xfrm>
            <a:off x="693420" y="4366260"/>
            <a:ext cx="10820400" cy="281940"/>
          </a:xfrm>
          <a:prstGeom prst="rect">
            <a:avLst/>
          </a:prstGeom>
          <a:noFill/>
          <a:ln/>
        </p:spPr>
        <p:txBody>
          <a:bodyPr wrap="none" lIns="0" tIns="0" rIns="0" bIns="0" rtlCol="0" anchor="ctr"/>
          <a:lstStyle/>
          <a:p>
            <a:pPr>
              <a:lnSpc>
                <a:spcPts val="2167"/>
              </a:lnSpc>
            </a:pPr>
            <a:endParaRPr lang="en-US" sz="1542" dirty="0"/>
          </a:p>
        </p:txBody>
      </p:sp>
      <p:sp>
        <p:nvSpPr>
          <p:cNvPr id="6" name="Text 1"/>
          <p:cNvSpPr/>
          <p:nvPr/>
        </p:nvSpPr>
        <p:spPr>
          <a:xfrm>
            <a:off x="693420" y="929640"/>
            <a:ext cx="10820400" cy="1234440"/>
          </a:xfrm>
          <a:prstGeom prst="rect">
            <a:avLst/>
          </a:prstGeom>
          <a:noFill/>
          <a:ln/>
        </p:spPr>
        <p:txBody>
          <a:bodyPr wrap="none" lIns="0" tIns="0" rIns="0" bIns="0" rtlCol="0" anchor="ctr"/>
          <a:lstStyle/>
          <a:p>
            <a:pPr>
              <a:lnSpc>
                <a:spcPts val="9675"/>
              </a:lnSpc>
            </a:pPr>
            <a:endParaRPr lang="en-US" sz="7741" dirty="0"/>
          </a:p>
        </p:txBody>
      </p:sp>
      <p:sp>
        <p:nvSpPr>
          <p:cNvPr id="7" name="Text 2"/>
          <p:cNvSpPr/>
          <p:nvPr/>
        </p:nvSpPr>
        <p:spPr>
          <a:xfrm>
            <a:off x="693420" y="4861560"/>
            <a:ext cx="10820400" cy="617220"/>
          </a:xfrm>
          <a:prstGeom prst="rect">
            <a:avLst/>
          </a:prstGeom>
          <a:noFill/>
          <a:ln/>
        </p:spPr>
        <p:txBody>
          <a:bodyPr wrap="none" lIns="0" tIns="0" rIns="0" bIns="0" rtlCol="0" anchor="ctr"/>
          <a:lstStyle/>
          <a:p>
            <a:pPr>
              <a:lnSpc>
                <a:spcPts val="4833"/>
              </a:lnSpc>
            </a:pPr>
            <a:endParaRPr lang="en-US" sz="3867" dirty="0"/>
          </a:p>
        </p:txBody>
      </p:sp>
      <p:sp>
        <p:nvSpPr>
          <p:cNvPr id="8" name="Text 3"/>
          <p:cNvSpPr/>
          <p:nvPr/>
        </p:nvSpPr>
        <p:spPr>
          <a:xfrm>
            <a:off x="693420" y="2872740"/>
            <a:ext cx="10820400" cy="281940"/>
          </a:xfrm>
          <a:prstGeom prst="rect">
            <a:avLst/>
          </a:prstGeom>
          <a:noFill/>
          <a:ln/>
        </p:spPr>
        <p:txBody>
          <a:bodyPr wrap="none" lIns="0" tIns="0" rIns="0" bIns="0" rtlCol="0" anchor="ctr"/>
          <a:lstStyle/>
          <a:p>
            <a:pPr>
              <a:lnSpc>
                <a:spcPts val="2167"/>
              </a:lnSpc>
            </a:pPr>
            <a:endParaRPr lang="en-US" sz="1542" dirty="0"/>
          </a:p>
        </p:txBody>
      </p:sp>
      <p:sp>
        <p:nvSpPr>
          <p:cNvPr id="9" name="Text 4"/>
          <p:cNvSpPr/>
          <p:nvPr/>
        </p:nvSpPr>
        <p:spPr>
          <a:xfrm>
            <a:off x="693420" y="38633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0" name="Text 5"/>
          <p:cNvSpPr/>
          <p:nvPr/>
        </p:nvSpPr>
        <p:spPr>
          <a:xfrm>
            <a:off x="693420" y="33680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1" name="Text 6"/>
          <p:cNvSpPr/>
          <p:nvPr/>
        </p:nvSpPr>
        <p:spPr>
          <a:xfrm>
            <a:off x="693420" y="2377440"/>
            <a:ext cx="10820400" cy="281940"/>
          </a:xfrm>
          <a:prstGeom prst="rect">
            <a:avLst/>
          </a:prstGeom>
          <a:noFill/>
          <a:ln/>
        </p:spPr>
        <p:txBody>
          <a:bodyPr wrap="none" lIns="0" tIns="0" rIns="0" bIns="0" rtlCol="0" anchor="ctr"/>
          <a:lstStyle/>
          <a:p>
            <a:pPr>
              <a:lnSpc>
                <a:spcPts val="2167"/>
              </a:lnSpc>
            </a:pPr>
            <a:endParaRPr lang="en-US" sz="1542" dirty="0"/>
          </a:p>
        </p:txBody>
      </p:sp>
      <p:pic>
        <p:nvPicPr>
          <p:cNvPr id="16" name="Picture 15">
            <a:extLst>
              <a:ext uri="{FF2B5EF4-FFF2-40B4-BE49-F238E27FC236}">
                <a16:creationId xmlns:a16="http://schemas.microsoft.com/office/drawing/2014/main" id="{EF0E005E-7FBC-426C-92E9-C48A800A03FF}"/>
              </a:ext>
            </a:extLst>
          </p:cNvPr>
          <p:cNvPicPr>
            <a:picLocks noChangeAspect="1"/>
          </p:cNvPicPr>
          <p:nvPr/>
        </p:nvPicPr>
        <p:blipFill>
          <a:blip r:embed="rId5"/>
          <a:stretch>
            <a:fillRect/>
          </a:stretch>
        </p:blipFill>
        <p:spPr>
          <a:xfrm>
            <a:off x="287371" y="2185335"/>
            <a:ext cx="5123697" cy="3919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40E8197E-B6C1-483B-8EC0-BA31AA20ED83}"/>
              </a:ext>
            </a:extLst>
          </p:cNvPr>
          <p:cNvPicPr>
            <a:picLocks noChangeAspect="1"/>
          </p:cNvPicPr>
          <p:nvPr/>
        </p:nvPicPr>
        <p:blipFill>
          <a:blip r:embed="rId6"/>
          <a:stretch>
            <a:fillRect/>
          </a:stretch>
        </p:blipFill>
        <p:spPr>
          <a:xfrm>
            <a:off x="5617675" y="2238676"/>
            <a:ext cx="6388564" cy="3919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472D7A2D-2CFE-459B-8B12-C5E62E4D9A1B}"/>
              </a:ext>
            </a:extLst>
          </p:cNvPr>
          <p:cNvSpPr txBox="1"/>
          <p:nvPr/>
        </p:nvSpPr>
        <p:spPr>
          <a:xfrm>
            <a:off x="201001" y="1849990"/>
            <a:ext cx="3472069" cy="646331"/>
          </a:xfrm>
          <a:prstGeom prst="rect">
            <a:avLst/>
          </a:prstGeom>
          <a:noFill/>
        </p:spPr>
        <p:txBody>
          <a:bodyPr wrap="square" rtlCol="0">
            <a:spAutoFit/>
          </a:bodyPr>
          <a:lstStyle/>
          <a:p>
            <a:endParaRPr lang="en-IN" b="1" dirty="0">
              <a:solidFill>
                <a:schemeClr val="bg1"/>
              </a:solidFill>
              <a:effectLst/>
              <a:latin typeface="Consolas" panose="020B0609020204030204" pitchFamily="49" charset="0"/>
            </a:endParaRPr>
          </a:p>
          <a:p>
            <a:endParaRPr lang="en-IN" b="1" dirty="0">
              <a:solidFill>
                <a:schemeClr val="bg1"/>
              </a:solidFill>
            </a:endParaRPr>
          </a:p>
        </p:txBody>
      </p:sp>
      <p:sp>
        <p:nvSpPr>
          <p:cNvPr id="15" name="TextBox 14">
            <a:extLst>
              <a:ext uri="{FF2B5EF4-FFF2-40B4-BE49-F238E27FC236}">
                <a16:creationId xmlns:a16="http://schemas.microsoft.com/office/drawing/2014/main" id="{AB545AF1-FECC-BA81-D37D-A660E1B24483}"/>
              </a:ext>
            </a:extLst>
          </p:cNvPr>
          <p:cNvSpPr txBox="1"/>
          <p:nvPr/>
        </p:nvSpPr>
        <p:spPr>
          <a:xfrm>
            <a:off x="368135" y="553878"/>
            <a:ext cx="5042933" cy="1477328"/>
          </a:xfrm>
          <a:prstGeom prst="rect">
            <a:avLst/>
          </a:prstGeom>
          <a:noFill/>
          <a:ln w="28575">
            <a:solidFill>
              <a:schemeClr val="bg1">
                <a:lumMod val="75000"/>
              </a:schemeClr>
            </a:solidFill>
          </a:ln>
          <a:effectLst>
            <a:innerShdw blurRad="63500" dist="50800" dir="5400000">
              <a:prstClr val="black">
                <a:alpha val="50000"/>
              </a:prstClr>
            </a:innerShdw>
          </a:effectLst>
        </p:spPr>
        <p:txBody>
          <a:bodyPr wrap="square">
            <a:spAutoFit/>
          </a:bodyPr>
          <a:lstStyle/>
          <a:p>
            <a:r>
              <a:rPr lang="en-US" b="1" u="sng" dirty="0">
                <a:solidFill>
                  <a:schemeClr val="accent4">
                    <a:lumMod val="40000"/>
                    <a:lumOff val="60000"/>
                  </a:schemeClr>
                </a:solidFill>
              </a:rPr>
              <a:t>Que</a:t>
            </a:r>
            <a:r>
              <a:rPr lang="en-US" b="1" dirty="0">
                <a:solidFill>
                  <a:schemeClr val="bg1"/>
                </a:solidFill>
              </a:rPr>
              <a:t>: </a:t>
            </a:r>
            <a:r>
              <a:rPr lang="en-US" dirty="0">
                <a:solidFill>
                  <a:schemeClr val="bg1"/>
                </a:solidFill>
              </a:rPr>
              <a:t>Comparing orders fulfilled by Amazon vs.</a:t>
            </a:r>
          </a:p>
          <a:p>
            <a:r>
              <a:rPr lang="en-US" dirty="0">
                <a:solidFill>
                  <a:schemeClr val="bg1"/>
                </a:solidFill>
              </a:rPr>
              <a:t>          Merchant fulfillment?</a:t>
            </a:r>
            <a:endParaRPr lang="en-US" b="1" u="sng" dirty="0">
              <a:solidFill>
                <a:schemeClr val="bg1"/>
              </a:solidFill>
              <a:effectLst/>
            </a:endParaRPr>
          </a:p>
          <a:p>
            <a:endParaRPr lang="en-US" b="1" u="sng" dirty="0">
              <a:solidFill>
                <a:schemeClr val="bg1"/>
              </a:solidFill>
              <a:effectLst/>
            </a:endParaRPr>
          </a:p>
          <a:p>
            <a:r>
              <a:rPr lang="en-IN" b="1" u="sng" dirty="0">
                <a:solidFill>
                  <a:schemeClr val="accent4">
                    <a:lumMod val="40000"/>
                    <a:lumOff val="60000"/>
                  </a:schemeClr>
                </a:solidFill>
                <a:effectLst/>
              </a:rPr>
              <a:t>Dax: </a:t>
            </a:r>
            <a:r>
              <a:rPr lang="en-IN" dirty="0">
                <a:solidFill>
                  <a:schemeClr val="bg1"/>
                </a:solidFill>
                <a:effectLst/>
              </a:rPr>
              <a:t>Total_sales = SUM(transformed_data[Sales])</a:t>
            </a:r>
          </a:p>
          <a:p>
            <a:endParaRPr lang="en-IN" dirty="0">
              <a:solidFill>
                <a:schemeClr val="bg1"/>
              </a:solidFill>
            </a:endParaRPr>
          </a:p>
        </p:txBody>
      </p:sp>
      <p:sp>
        <p:nvSpPr>
          <p:cNvPr id="23" name="TextBox 22">
            <a:extLst>
              <a:ext uri="{FF2B5EF4-FFF2-40B4-BE49-F238E27FC236}">
                <a16:creationId xmlns:a16="http://schemas.microsoft.com/office/drawing/2014/main" id="{686F2D1A-AE95-DD8E-3ACE-34A4ED3B8E3E}"/>
              </a:ext>
            </a:extLst>
          </p:cNvPr>
          <p:cNvSpPr txBox="1"/>
          <p:nvPr/>
        </p:nvSpPr>
        <p:spPr>
          <a:xfrm>
            <a:off x="5617675" y="550014"/>
            <a:ext cx="6388564" cy="1477328"/>
          </a:xfrm>
          <a:prstGeom prst="rect">
            <a:avLst/>
          </a:prstGeom>
          <a:noFill/>
          <a:ln w="28575">
            <a:solidFill>
              <a:schemeClr val="bg1">
                <a:lumMod val="75000"/>
              </a:schemeClr>
            </a:solidFill>
          </a:ln>
        </p:spPr>
        <p:txBody>
          <a:bodyPr wrap="square">
            <a:spAutoFit/>
          </a:bodyPr>
          <a:lstStyle/>
          <a:p>
            <a:r>
              <a:rPr lang="en-US" b="1" u="sng" dirty="0">
                <a:solidFill>
                  <a:schemeClr val="accent4">
                    <a:lumMod val="40000"/>
                    <a:lumOff val="60000"/>
                  </a:schemeClr>
                </a:solidFill>
              </a:rPr>
              <a:t>Que</a:t>
            </a:r>
            <a:r>
              <a:rPr lang="en-US" b="1" dirty="0">
                <a:solidFill>
                  <a:schemeClr val="bg1"/>
                </a:solidFill>
              </a:rPr>
              <a:t>:</a:t>
            </a:r>
            <a:r>
              <a:rPr lang="en-US" dirty="0">
                <a:solidFill>
                  <a:schemeClr val="bg1"/>
                </a:solidFill>
              </a:rPr>
              <a:t> Identifying best-selling products and seasonal sales trends?</a:t>
            </a:r>
            <a:endParaRPr lang="en-US" b="1" dirty="0">
              <a:solidFill>
                <a:schemeClr val="bg1"/>
              </a:solidFill>
            </a:endParaRPr>
          </a:p>
          <a:p>
            <a:endParaRPr lang="en-US" b="1" u="sng" dirty="0">
              <a:solidFill>
                <a:schemeClr val="bg1"/>
              </a:solidFill>
              <a:effectLst/>
            </a:endParaRPr>
          </a:p>
          <a:p>
            <a:r>
              <a:rPr lang="en-IN" b="1" u="sng" dirty="0">
                <a:solidFill>
                  <a:schemeClr val="accent4">
                    <a:lumMod val="40000"/>
                    <a:lumOff val="60000"/>
                  </a:schemeClr>
                </a:solidFill>
                <a:effectLst/>
              </a:rPr>
              <a:t>Dax: </a:t>
            </a:r>
            <a:r>
              <a:rPr lang="en-IN" dirty="0">
                <a:solidFill>
                  <a:schemeClr val="bg1"/>
                </a:solidFill>
                <a:effectLst/>
              </a:rPr>
              <a:t>Total_orders = DISTINCTCOUNT(transformed_data[Order</a:t>
            </a:r>
            <a:r>
              <a:rPr lang="en-IN" dirty="0">
                <a:solidFill>
                  <a:schemeClr val="bg1"/>
                </a:solidFill>
              </a:rPr>
              <a:t> </a:t>
            </a:r>
            <a:r>
              <a:rPr lang="en-IN" dirty="0">
                <a:solidFill>
                  <a:schemeClr val="bg1"/>
                </a:solidFill>
                <a:effectLst/>
              </a:rPr>
              <a:t>ID])</a:t>
            </a:r>
          </a:p>
          <a:p>
            <a:endParaRPr lang="en-IN" dirty="0">
              <a:solidFill>
                <a:schemeClr val="bg1"/>
              </a:solidFill>
              <a:effectLst/>
            </a:endParaRPr>
          </a:p>
          <a:p>
            <a:endParaRPr lang="en-IN" dirty="0">
              <a:solidFill>
                <a:schemeClr val="bg1"/>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1" presetClass="entr" presetSubtype="3"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3)">
                                      <p:cBhvr>
                                        <p:cTn id="19" dur="2000"/>
                                        <p:tgtEl>
                                          <p:spTgt spid="16"/>
                                        </p:tgtEl>
                                      </p:cBhvr>
                                    </p:animEffect>
                                  </p:childTnLst>
                                </p:cTn>
                              </p:par>
                            </p:childTnLst>
                          </p:cTn>
                        </p:par>
                        <p:par>
                          <p:cTn id="20" fill="hold">
                            <p:stCondLst>
                              <p:cond delay="4000"/>
                            </p:stCondLst>
                            <p:childTnLst>
                              <p:par>
                                <p:cTn id="21" presetID="21" presetClass="entr" presetSubtype="8"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heel(8)">
                                      <p:cBhvr>
                                        <p:cTn id="23"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188096" y="0"/>
            <a:ext cx="12192000" cy="6865620"/>
          </a:xfrm>
          <a:prstGeom prst="rect">
            <a:avLst/>
          </a:prstGeom>
        </p:spPr>
      </p:pic>
      <p:sp>
        <p:nvSpPr>
          <p:cNvPr id="5" name="Text 0"/>
          <p:cNvSpPr/>
          <p:nvPr/>
        </p:nvSpPr>
        <p:spPr>
          <a:xfrm>
            <a:off x="693420" y="4861560"/>
            <a:ext cx="10820400" cy="617220"/>
          </a:xfrm>
          <a:prstGeom prst="rect">
            <a:avLst/>
          </a:prstGeom>
          <a:noFill/>
          <a:ln/>
        </p:spPr>
        <p:txBody>
          <a:bodyPr wrap="none" lIns="0" tIns="0" rIns="0" bIns="0" rtlCol="0" anchor="ctr"/>
          <a:lstStyle/>
          <a:p>
            <a:pPr>
              <a:lnSpc>
                <a:spcPts val="4833"/>
              </a:lnSpc>
            </a:pPr>
            <a:endParaRPr lang="en-US" sz="3867" dirty="0"/>
          </a:p>
        </p:txBody>
      </p:sp>
      <p:sp>
        <p:nvSpPr>
          <p:cNvPr id="6" name="Text 1"/>
          <p:cNvSpPr/>
          <p:nvPr/>
        </p:nvSpPr>
        <p:spPr>
          <a:xfrm>
            <a:off x="693420" y="929640"/>
            <a:ext cx="10820400" cy="1234440"/>
          </a:xfrm>
          <a:prstGeom prst="rect">
            <a:avLst/>
          </a:prstGeom>
          <a:noFill/>
          <a:ln/>
        </p:spPr>
        <p:txBody>
          <a:bodyPr wrap="none" lIns="0" tIns="0" rIns="0" bIns="0" rtlCol="0" anchor="ctr"/>
          <a:lstStyle/>
          <a:p>
            <a:pPr>
              <a:lnSpc>
                <a:spcPts val="9675"/>
              </a:lnSpc>
            </a:pPr>
            <a:endParaRPr lang="en-US" sz="7741" dirty="0"/>
          </a:p>
        </p:txBody>
      </p:sp>
      <p:sp>
        <p:nvSpPr>
          <p:cNvPr id="7" name="Text 2"/>
          <p:cNvSpPr/>
          <p:nvPr/>
        </p:nvSpPr>
        <p:spPr>
          <a:xfrm>
            <a:off x="693420" y="2377440"/>
            <a:ext cx="10820400" cy="281940"/>
          </a:xfrm>
          <a:prstGeom prst="rect">
            <a:avLst/>
          </a:prstGeom>
          <a:noFill/>
          <a:ln/>
        </p:spPr>
        <p:txBody>
          <a:bodyPr wrap="none" lIns="0" tIns="0" rIns="0" bIns="0" rtlCol="0" anchor="ctr"/>
          <a:lstStyle/>
          <a:p>
            <a:pPr>
              <a:lnSpc>
                <a:spcPts val="2167"/>
              </a:lnSpc>
            </a:pPr>
            <a:endParaRPr lang="en-US" sz="1542" dirty="0"/>
          </a:p>
        </p:txBody>
      </p:sp>
      <p:sp>
        <p:nvSpPr>
          <p:cNvPr id="8" name="Text 3"/>
          <p:cNvSpPr/>
          <p:nvPr/>
        </p:nvSpPr>
        <p:spPr>
          <a:xfrm>
            <a:off x="693420" y="4366260"/>
            <a:ext cx="10820400" cy="281940"/>
          </a:xfrm>
          <a:prstGeom prst="rect">
            <a:avLst/>
          </a:prstGeom>
          <a:noFill/>
          <a:ln/>
        </p:spPr>
        <p:txBody>
          <a:bodyPr wrap="none" lIns="0" tIns="0" rIns="0" bIns="0" rtlCol="0" anchor="ctr"/>
          <a:lstStyle/>
          <a:p>
            <a:pPr>
              <a:lnSpc>
                <a:spcPts val="2167"/>
              </a:lnSpc>
            </a:pPr>
            <a:endParaRPr lang="en-US" sz="1542" dirty="0"/>
          </a:p>
        </p:txBody>
      </p:sp>
      <p:sp>
        <p:nvSpPr>
          <p:cNvPr id="9" name="Text 4"/>
          <p:cNvSpPr/>
          <p:nvPr/>
        </p:nvSpPr>
        <p:spPr>
          <a:xfrm>
            <a:off x="693420" y="33680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0" name="Text 5"/>
          <p:cNvSpPr/>
          <p:nvPr/>
        </p:nvSpPr>
        <p:spPr>
          <a:xfrm>
            <a:off x="693420" y="28727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1" name="Text 6"/>
          <p:cNvSpPr/>
          <p:nvPr/>
        </p:nvSpPr>
        <p:spPr>
          <a:xfrm>
            <a:off x="693420" y="3863340"/>
            <a:ext cx="10820400" cy="281940"/>
          </a:xfrm>
          <a:prstGeom prst="rect">
            <a:avLst/>
          </a:prstGeom>
          <a:noFill/>
          <a:ln/>
        </p:spPr>
        <p:txBody>
          <a:bodyPr wrap="none" lIns="0" tIns="0" rIns="0" bIns="0" rtlCol="0" anchor="ctr"/>
          <a:lstStyle/>
          <a:p>
            <a:pPr>
              <a:lnSpc>
                <a:spcPts val="2167"/>
              </a:lnSpc>
            </a:pPr>
            <a:endParaRPr lang="en-US" sz="1542" dirty="0"/>
          </a:p>
        </p:txBody>
      </p:sp>
      <p:pic>
        <p:nvPicPr>
          <p:cNvPr id="24" name="Image 3" descr="preencoded.png">
            <a:extLst>
              <a:ext uri="{FF2B5EF4-FFF2-40B4-BE49-F238E27FC236}">
                <a16:creationId xmlns:a16="http://schemas.microsoft.com/office/drawing/2014/main" id="{1BC7B964-94C3-A241-7731-F563B989A56B}"/>
              </a:ext>
            </a:extLst>
          </p:cNvPr>
          <p:cNvPicPr>
            <a:picLocks noChangeAspect="1"/>
          </p:cNvPicPr>
          <p:nvPr/>
        </p:nvPicPr>
        <p:blipFill>
          <a:blip r:embed="rId5"/>
          <a:stretch>
            <a:fillRect/>
          </a:stretch>
        </p:blipFill>
        <p:spPr>
          <a:xfrm>
            <a:off x="11153862" y="904398"/>
            <a:ext cx="692498" cy="692498"/>
          </a:xfrm>
          <a:prstGeom prst="rect">
            <a:avLst/>
          </a:prstGeom>
        </p:spPr>
      </p:pic>
      <p:pic>
        <p:nvPicPr>
          <p:cNvPr id="25" name="Image 1" descr="preencoded.png">
            <a:extLst>
              <a:ext uri="{FF2B5EF4-FFF2-40B4-BE49-F238E27FC236}">
                <a16:creationId xmlns:a16="http://schemas.microsoft.com/office/drawing/2014/main" id="{E2E81A62-C598-7B57-015D-B477E37814FA}"/>
              </a:ext>
            </a:extLst>
          </p:cNvPr>
          <p:cNvPicPr>
            <a:picLocks noChangeAspect="1"/>
          </p:cNvPicPr>
          <p:nvPr/>
        </p:nvPicPr>
        <p:blipFill>
          <a:blip r:embed="rId6"/>
          <a:stretch>
            <a:fillRect/>
          </a:stretch>
        </p:blipFill>
        <p:spPr>
          <a:xfrm>
            <a:off x="11180614" y="3330820"/>
            <a:ext cx="708661" cy="708661"/>
          </a:xfrm>
          <a:prstGeom prst="rect">
            <a:avLst/>
          </a:prstGeom>
        </p:spPr>
      </p:pic>
      <p:pic>
        <p:nvPicPr>
          <p:cNvPr id="26" name="Image 4" descr="preencoded.png">
            <a:extLst>
              <a:ext uri="{FF2B5EF4-FFF2-40B4-BE49-F238E27FC236}">
                <a16:creationId xmlns:a16="http://schemas.microsoft.com/office/drawing/2014/main" id="{CC76A86B-4D6D-AD94-A937-9D5D7679D920}"/>
              </a:ext>
            </a:extLst>
          </p:cNvPr>
          <p:cNvPicPr>
            <a:picLocks noChangeAspect="1"/>
          </p:cNvPicPr>
          <p:nvPr/>
        </p:nvPicPr>
        <p:blipFill>
          <a:blip r:embed="rId7"/>
          <a:stretch>
            <a:fillRect/>
          </a:stretch>
        </p:blipFill>
        <p:spPr>
          <a:xfrm>
            <a:off x="11033760" y="5185759"/>
            <a:ext cx="960120" cy="960120"/>
          </a:xfrm>
          <a:prstGeom prst="rect">
            <a:avLst/>
          </a:prstGeom>
        </p:spPr>
      </p:pic>
      <p:sp>
        <p:nvSpPr>
          <p:cNvPr id="28" name="TextBox 27">
            <a:extLst>
              <a:ext uri="{FF2B5EF4-FFF2-40B4-BE49-F238E27FC236}">
                <a16:creationId xmlns:a16="http://schemas.microsoft.com/office/drawing/2014/main" id="{53AA2899-71CD-252D-486E-D83C18BDE618}"/>
              </a:ext>
            </a:extLst>
          </p:cNvPr>
          <p:cNvSpPr txBox="1"/>
          <p:nvPr/>
        </p:nvSpPr>
        <p:spPr>
          <a:xfrm>
            <a:off x="10956914" y="1521550"/>
            <a:ext cx="1046990" cy="681725"/>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Shipping Delays</a:t>
            </a:r>
            <a:endParaRPr lang="en-US" sz="1500" dirty="0"/>
          </a:p>
        </p:txBody>
      </p:sp>
      <p:sp>
        <p:nvSpPr>
          <p:cNvPr id="30" name="TextBox 29">
            <a:extLst>
              <a:ext uri="{FF2B5EF4-FFF2-40B4-BE49-F238E27FC236}">
                <a16:creationId xmlns:a16="http://schemas.microsoft.com/office/drawing/2014/main" id="{E45D7777-F585-E06D-8CD6-287A18897751}"/>
              </a:ext>
            </a:extLst>
          </p:cNvPr>
          <p:cNvSpPr txBox="1"/>
          <p:nvPr/>
        </p:nvSpPr>
        <p:spPr>
          <a:xfrm>
            <a:off x="10931329" y="3941986"/>
            <a:ext cx="1164981" cy="681725"/>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Order Comparison</a:t>
            </a:r>
            <a:endParaRPr lang="en-US" sz="1500" dirty="0"/>
          </a:p>
        </p:txBody>
      </p:sp>
      <p:sp>
        <p:nvSpPr>
          <p:cNvPr id="32" name="TextBox 31">
            <a:extLst>
              <a:ext uri="{FF2B5EF4-FFF2-40B4-BE49-F238E27FC236}">
                <a16:creationId xmlns:a16="http://schemas.microsoft.com/office/drawing/2014/main" id="{ACA38918-887D-90ED-C414-ECFA799C0969}"/>
              </a:ext>
            </a:extLst>
          </p:cNvPr>
          <p:cNvSpPr txBox="1"/>
          <p:nvPr/>
        </p:nvSpPr>
        <p:spPr>
          <a:xfrm>
            <a:off x="10977340" y="6009251"/>
            <a:ext cx="1138115" cy="681725"/>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Order Processing</a:t>
            </a:r>
            <a:endParaRPr lang="en-US" sz="1500" dirty="0"/>
          </a:p>
        </p:txBody>
      </p:sp>
      <p:pic>
        <p:nvPicPr>
          <p:cNvPr id="23" name="Picture 22">
            <a:extLst>
              <a:ext uri="{FF2B5EF4-FFF2-40B4-BE49-F238E27FC236}">
                <a16:creationId xmlns:a16="http://schemas.microsoft.com/office/drawing/2014/main" id="{6B75E49C-3397-4FE0-B73E-83ECE21764B8}"/>
              </a:ext>
            </a:extLst>
          </p:cNvPr>
          <p:cNvPicPr>
            <a:picLocks noChangeAspect="1"/>
          </p:cNvPicPr>
          <p:nvPr/>
        </p:nvPicPr>
        <p:blipFill>
          <a:blip r:embed="rId8"/>
          <a:stretch>
            <a:fillRect/>
          </a:stretch>
        </p:blipFill>
        <p:spPr>
          <a:xfrm>
            <a:off x="302725" y="1287624"/>
            <a:ext cx="10328975" cy="5085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TextBox 26">
            <a:extLst>
              <a:ext uri="{FF2B5EF4-FFF2-40B4-BE49-F238E27FC236}">
                <a16:creationId xmlns:a16="http://schemas.microsoft.com/office/drawing/2014/main" id="{EB68C9E7-3B10-4CEB-8E4C-A437DFD97D79}"/>
              </a:ext>
            </a:extLst>
          </p:cNvPr>
          <p:cNvSpPr txBox="1"/>
          <p:nvPr/>
        </p:nvSpPr>
        <p:spPr>
          <a:xfrm>
            <a:off x="505324" y="203185"/>
            <a:ext cx="10149602" cy="923330"/>
          </a:xfrm>
          <a:prstGeom prst="rect">
            <a:avLst/>
          </a:prstGeom>
          <a:noFill/>
          <a:ln w="28575">
            <a:solidFill>
              <a:schemeClr val="bg1">
                <a:lumMod val="85000"/>
              </a:schemeClr>
            </a:solidFill>
          </a:ln>
        </p:spPr>
        <p:txBody>
          <a:bodyPr wrap="square" rtlCol="0">
            <a:spAutoFit/>
          </a:bodyPr>
          <a:lstStyle/>
          <a:p>
            <a:r>
              <a:rPr lang="en-US" b="1" u="sng" dirty="0">
                <a:solidFill>
                  <a:schemeClr val="accent4">
                    <a:lumMod val="40000"/>
                    <a:lumOff val="60000"/>
                  </a:schemeClr>
                </a:solidFill>
              </a:rPr>
              <a:t>Que</a:t>
            </a:r>
            <a:r>
              <a:rPr lang="en-US" b="1" dirty="0">
                <a:solidFill>
                  <a:schemeClr val="bg1"/>
                </a:solidFill>
              </a:rPr>
              <a:t>: </a:t>
            </a:r>
            <a:r>
              <a:rPr lang="en-IN" dirty="0">
                <a:solidFill>
                  <a:schemeClr val="bg1"/>
                </a:solidFill>
              </a:rPr>
              <a:t>Identifying high-demand product categories?</a:t>
            </a:r>
            <a:endParaRPr lang="en-IN" b="0" dirty="0">
              <a:solidFill>
                <a:schemeClr val="bg1"/>
              </a:solidFill>
              <a:effectLst/>
              <a:latin typeface="Consolas" panose="020B0609020204030204" pitchFamily="49" charset="0"/>
            </a:endParaRPr>
          </a:p>
          <a:p>
            <a:endParaRPr lang="en-IN" dirty="0">
              <a:solidFill>
                <a:schemeClr val="bg1"/>
              </a:solidFill>
              <a:latin typeface="Consolas" panose="020B0609020204030204" pitchFamily="49" charset="0"/>
            </a:endParaRPr>
          </a:p>
          <a:p>
            <a:r>
              <a:rPr lang="en-IN" b="1" u="sng" dirty="0">
                <a:solidFill>
                  <a:schemeClr val="accent4">
                    <a:lumMod val="40000"/>
                    <a:lumOff val="60000"/>
                  </a:schemeClr>
                </a:solidFill>
                <a:effectLst/>
              </a:rPr>
              <a:t>Dax: </a:t>
            </a:r>
            <a:r>
              <a:rPr lang="en-IN" b="0" dirty="0">
                <a:solidFill>
                  <a:schemeClr val="bg1"/>
                </a:solidFill>
                <a:effectLst/>
              </a:rPr>
              <a:t>Total QTY = CALCULATE(SUM(transformed_data[Qty]),transformed_data[CourierStatus]&lt;&gt;"Cancelled")</a:t>
            </a:r>
          </a:p>
        </p:txBody>
      </p:sp>
      <p:pic>
        <p:nvPicPr>
          <p:cNvPr id="16" name="Image 3" descr="preencoded.png">
            <a:extLst>
              <a:ext uri="{FF2B5EF4-FFF2-40B4-BE49-F238E27FC236}">
                <a16:creationId xmlns:a16="http://schemas.microsoft.com/office/drawing/2014/main" id="{B84C00DB-D728-9E97-985F-B0E0D782D65F}"/>
              </a:ext>
            </a:extLst>
          </p:cNvPr>
          <p:cNvPicPr>
            <a:picLocks noChangeAspect="1"/>
          </p:cNvPicPr>
          <p:nvPr/>
        </p:nvPicPr>
        <p:blipFill>
          <a:blip r:embed="rId5"/>
          <a:stretch>
            <a:fillRect/>
          </a:stretch>
        </p:blipFill>
        <p:spPr>
          <a:xfrm>
            <a:off x="11077214" y="738382"/>
            <a:ext cx="692498" cy="692498"/>
          </a:xfrm>
          <a:prstGeom prst="rect">
            <a:avLst/>
          </a:prstGeom>
        </p:spPr>
      </p:pic>
      <p:pic>
        <p:nvPicPr>
          <p:cNvPr id="17" name="Image 1" descr="preencoded.png">
            <a:extLst>
              <a:ext uri="{FF2B5EF4-FFF2-40B4-BE49-F238E27FC236}">
                <a16:creationId xmlns:a16="http://schemas.microsoft.com/office/drawing/2014/main" id="{3865853B-4954-7B45-DC87-75E29D7E18B5}"/>
              </a:ext>
            </a:extLst>
          </p:cNvPr>
          <p:cNvPicPr>
            <a:picLocks noChangeAspect="1"/>
          </p:cNvPicPr>
          <p:nvPr/>
        </p:nvPicPr>
        <p:blipFill>
          <a:blip r:embed="rId6"/>
          <a:stretch>
            <a:fillRect/>
          </a:stretch>
        </p:blipFill>
        <p:spPr>
          <a:xfrm>
            <a:off x="11180614" y="3348442"/>
            <a:ext cx="708661" cy="708661"/>
          </a:xfrm>
          <a:prstGeom prst="rect">
            <a:avLst/>
          </a:prstGeom>
        </p:spPr>
      </p:pic>
      <p:pic>
        <p:nvPicPr>
          <p:cNvPr id="18" name="Image 4" descr="preencoded.png">
            <a:extLst>
              <a:ext uri="{FF2B5EF4-FFF2-40B4-BE49-F238E27FC236}">
                <a16:creationId xmlns:a16="http://schemas.microsoft.com/office/drawing/2014/main" id="{8CB8CCDF-4554-5CDC-1CF7-F39E82A18901}"/>
              </a:ext>
            </a:extLst>
          </p:cNvPr>
          <p:cNvPicPr>
            <a:picLocks noChangeAspect="1"/>
          </p:cNvPicPr>
          <p:nvPr/>
        </p:nvPicPr>
        <p:blipFill>
          <a:blip r:embed="rId7"/>
          <a:stretch>
            <a:fillRect/>
          </a:stretch>
        </p:blipFill>
        <p:spPr>
          <a:xfrm>
            <a:off x="11033760" y="5203381"/>
            <a:ext cx="960120" cy="960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500"/>
                                        <p:tgtEl>
                                          <p:spTgt spid="26"/>
                                        </p:tgtEl>
                                      </p:cBhvr>
                                    </p:animEffect>
                                  </p:childTnLst>
                                </p:cTn>
                              </p:par>
                            </p:childTnLst>
                          </p:cTn>
                        </p:par>
                        <p:par>
                          <p:cTn id="16" fill="hold">
                            <p:stCondLst>
                              <p:cond delay="1500"/>
                            </p:stCondLst>
                            <p:childTnLst>
                              <p:par>
                                <p:cTn id="17" presetID="4" presetClass="entr" presetSubtype="16"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ox(in)">
                                      <p:cBhvr>
                                        <p:cTn id="19" dur="500"/>
                                        <p:tgtEl>
                                          <p:spTgt spid="23"/>
                                        </p:tgtEl>
                                      </p:cBhvr>
                                    </p:animEffect>
                                  </p:childTnLst>
                                </p:cTn>
                              </p:par>
                            </p:childTnLst>
                          </p:cTn>
                        </p:par>
                        <p:par>
                          <p:cTn id="20" fill="hold">
                            <p:stCondLst>
                              <p:cond delay="2000"/>
                            </p:stCondLst>
                            <p:childTnLst>
                              <p:par>
                                <p:cTn id="21" presetID="2" presetClass="entr" presetSubtype="9"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0-#ppt_w/2"/>
                                          </p:val>
                                        </p:tav>
                                        <p:tav tm="100000">
                                          <p:val>
                                            <p:strVal val="#ppt_x"/>
                                          </p:val>
                                        </p:tav>
                                      </p:tavLst>
                                    </p:anim>
                                    <p:anim calcmode="lin" valueType="num">
                                      <p:cBhvr additive="base">
                                        <p:cTn id="24" dur="10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5" name="Text 0"/>
          <p:cNvSpPr/>
          <p:nvPr/>
        </p:nvSpPr>
        <p:spPr>
          <a:xfrm>
            <a:off x="693420" y="929640"/>
            <a:ext cx="10820400" cy="1234440"/>
          </a:xfrm>
          <a:prstGeom prst="rect">
            <a:avLst/>
          </a:prstGeom>
          <a:noFill/>
          <a:ln/>
        </p:spPr>
        <p:txBody>
          <a:bodyPr wrap="none" lIns="0" tIns="0" rIns="0" bIns="0" rtlCol="0" anchor="ctr"/>
          <a:lstStyle/>
          <a:p>
            <a:pPr>
              <a:lnSpc>
                <a:spcPts val="9675"/>
              </a:lnSpc>
            </a:pPr>
            <a:endParaRPr lang="en-US" sz="7741" dirty="0"/>
          </a:p>
        </p:txBody>
      </p:sp>
      <p:sp>
        <p:nvSpPr>
          <p:cNvPr id="6" name="Text 1"/>
          <p:cNvSpPr/>
          <p:nvPr/>
        </p:nvSpPr>
        <p:spPr>
          <a:xfrm>
            <a:off x="693420" y="4366260"/>
            <a:ext cx="10820400" cy="281940"/>
          </a:xfrm>
          <a:prstGeom prst="rect">
            <a:avLst/>
          </a:prstGeom>
          <a:noFill/>
          <a:ln/>
        </p:spPr>
        <p:txBody>
          <a:bodyPr wrap="none" lIns="0" tIns="0" rIns="0" bIns="0" rtlCol="0" anchor="ctr"/>
          <a:lstStyle/>
          <a:p>
            <a:pPr>
              <a:lnSpc>
                <a:spcPts val="2167"/>
              </a:lnSpc>
            </a:pPr>
            <a:endParaRPr lang="en-US" sz="1542" dirty="0"/>
          </a:p>
        </p:txBody>
      </p:sp>
      <p:sp>
        <p:nvSpPr>
          <p:cNvPr id="7" name="Text 2"/>
          <p:cNvSpPr/>
          <p:nvPr/>
        </p:nvSpPr>
        <p:spPr>
          <a:xfrm>
            <a:off x="693420" y="2872740"/>
            <a:ext cx="10820400" cy="281940"/>
          </a:xfrm>
          <a:prstGeom prst="rect">
            <a:avLst/>
          </a:prstGeom>
          <a:noFill/>
          <a:ln/>
        </p:spPr>
        <p:txBody>
          <a:bodyPr wrap="none" lIns="0" tIns="0" rIns="0" bIns="0" rtlCol="0" anchor="ctr"/>
          <a:lstStyle/>
          <a:p>
            <a:pPr>
              <a:lnSpc>
                <a:spcPts val="2167"/>
              </a:lnSpc>
            </a:pPr>
            <a:endParaRPr lang="en-US" sz="1542" dirty="0"/>
          </a:p>
        </p:txBody>
      </p:sp>
      <p:sp>
        <p:nvSpPr>
          <p:cNvPr id="8" name="Text 3"/>
          <p:cNvSpPr/>
          <p:nvPr/>
        </p:nvSpPr>
        <p:spPr>
          <a:xfrm>
            <a:off x="693420" y="4861560"/>
            <a:ext cx="10820400" cy="617220"/>
          </a:xfrm>
          <a:prstGeom prst="rect">
            <a:avLst/>
          </a:prstGeom>
          <a:noFill/>
          <a:ln/>
        </p:spPr>
        <p:txBody>
          <a:bodyPr wrap="none" lIns="0" tIns="0" rIns="0" bIns="0" rtlCol="0" anchor="ctr"/>
          <a:lstStyle/>
          <a:p>
            <a:pPr>
              <a:lnSpc>
                <a:spcPts val="4833"/>
              </a:lnSpc>
            </a:pPr>
            <a:endParaRPr lang="en-US" sz="3867" dirty="0"/>
          </a:p>
        </p:txBody>
      </p:sp>
      <p:sp>
        <p:nvSpPr>
          <p:cNvPr id="9" name="Text 4"/>
          <p:cNvSpPr/>
          <p:nvPr/>
        </p:nvSpPr>
        <p:spPr>
          <a:xfrm>
            <a:off x="693420" y="38633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0" name="Text 5"/>
          <p:cNvSpPr/>
          <p:nvPr/>
        </p:nvSpPr>
        <p:spPr>
          <a:xfrm>
            <a:off x="693420" y="33680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1" name="Text 6"/>
          <p:cNvSpPr/>
          <p:nvPr/>
        </p:nvSpPr>
        <p:spPr>
          <a:xfrm>
            <a:off x="693420" y="2377440"/>
            <a:ext cx="10820400" cy="281940"/>
          </a:xfrm>
          <a:prstGeom prst="rect">
            <a:avLst/>
          </a:prstGeom>
          <a:noFill/>
          <a:ln/>
        </p:spPr>
        <p:txBody>
          <a:bodyPr wrap="none" lIns="0" tIns="0" rIns="0" bIns="0" rtlCol="0" anchor="ctr"/>
          <a:lstStyle/>
          <a:p>
            <a:pPr>
              <a:lnSpc>
                <a:spcPts val="2167"/>
              </a:lnSpc>
            </a:pPr>
            <a:endParaRPr lang="en-US" sz="1542" dirty="0"/>
          </a:p>
        </p:txBody>
      </p:sp>
      <p:pic>
        <p:nvPicPr>
          <p:cNvPr id="12" name="Picture 11">
            <a:extLst>
              <a:ext uri="{FF2B5EF4-FFF2-40B4-BE49-F238E27FC236}">
                <a16:creationId xmlns:a16="http://schemas.microsoft.com/office/drawing/2014/main" id="{1A843EB5-BF9C-485C-BC13-A65FD683F5DE}"/>
              </a:ext>
            </a:extLst>
          </p:cNvPr>
          <p:cNvPicPr>
            <a:picLocks noChangeAspect="1"/>
          </p:cNvPicPr>
          <p:nvPr/>
        </p:nvPicPr>
        <p:blipFill>
          <a:blip r:embed="rId5"/>
          <a:stretch>
            <a:fillRect/>
          </a:stretch>
        </p:blipFill>
        <p:spPr>
          <a:xfrm>
            <a:off x="785159" y="1638300"/>
            <a:ext cx="10728661" cy="46262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44668E99-E655-DF6B-EDAE-E22FCB8BBDD5}"/>
              </a:ext>
            </a:extLst>
          </p:cNvPr>
          <p:cNvSpPr txBox="1"/>
          <p:nvPr/>
        </p:nvSpPr>
        <p:spPr>
          <a:xfrm>
            <a:off x="966772" y="80486"/>
            <a:ext cx="10258456" cy="1477328"/>
          </a:xfrm>
          <a:prstGeom prst="rect">
            <a:avLst/>
          </a:prstGeom>
          <a:noFill/>
          <a:ln w="28575">
            <a:solidFill>
              <a:schemeClr val="bg1">
                <a:lumMod val="85000"/>
              </a:schemeClr>
            </a:solidFill>
          </a:ln>
        </p:spPr>
        <p:txBody>
          <a:bodyPr wrap="square">
            <a:spAutoFit/>
          </a:bodyPr>
          <a:lstStyle/>
          <a:p>
            <a:r>
              <a:rPr lang="en-US" b="1" u="sng" dirty="0">
                <a:solidFill>
                  <a:schemeClr val="accent4">
                    <a:lumMod val="40000"/>
                    <a:lumOff val="60000"/>
                  </a:schemeClr>
                </a:solidFill>
              </a:rPr>
              <a:t>Que</a:t>
            </a:r>
            <a:r>
              <a:rPr lang="en-US" b="1" dirty="0">
                <a:solidFill>
                  <a:schemeClr val="bg1"/>
                </a:solidFill>
              </a:rPr>
              <a:t>: </a:t>
            </a:r>
            <a:r>
              <a:rPr lang="en-US" dirty="0">
                <a:solidFill>
                  <a:schemeClr val="bg1"/>
                </a:solidFill>
              </a:rPr>
              <a:t>Investigating high return and cancellation rates?</a:t>
            </a:r>
            <a:endParaRPr lang="en-IN" b="0" dirty="0">
              <a:solidFill>
                <a:schemeClr val="bg1"/>
              </a:solidFill>
              <a:effectLst/>
              <a:latin typeface="Consolas" panose="020B0609020204030204" pitchFamily="49" charset="0"/>
            </a:endParaRPr>
          </a:p>
          <a:p>
            <a:endParaRPr lang="en-IN" dirty="0">
              <a:solidFill>
                <a:schemeClr val="bg1"/>
              </a:solidFill>
              <a:latin typeface="Consolas" panose="020B0609020204030204" pitchFamily="49" charset="0"/>
            </a:endParaRPr>
          </a:p>
          <a:p>
            <a:r>
              <a:rPr lang="en-IN" b="1" u="sng" dirty="0">
                <a:solidFill>
                  <a:schemeClr val="accent4">
                    <a:lumMod val="40000"/>
                    <a:lumOff val="60000"/>
                  </a:schemeClr>
                </a:solidFill>
                <a:effectLst/>
              </a:rPr>
              <a:t>Dax 1: </a:t>
            </a:r>
            <a:r>
              <a:rPr lang="en-IN" b="0" dirty="0">
                <a:solidFill>
                  <a:schemeClr val="bg1"/>
                </a:solidFill>
                <a:effectLst/>
              </a:rPr>
              <a:t>Return(%) = DIVIDE([Returned_orders], DISTINCTCOUNT(transformed_data[OrderID]))</a:t>
            </a:r>
          </a:p>
          <a:p>
            <a:endParaRPr lang="en-IN" b="1" u="sng" dirty="0">
              <a:solidFill>
                <a:schemeClr val="accent4">
                  <a:lumMod val="40000"/>
                  <a:lumOff val="60000"/>
                </a:schemeClr>
              </a:solidFill>
              <a:effectLst/>
            </a:endParaRPr>
          </a:p>
          <a:p>
            <a:r>
              <a:rPr lang="en-IN" b="1" u="sng" dirty="0">
                <a:solidFill>
                  <a:schemeClr val="accent4">
                    <a:lumMod val="40000"/>
                    <a:lumOff val="60000"/>
                  </a:schemeClr>
                </a:solidFill>
                <a:effectLst/>
              </a:rPr>
              <a:t>Dax 2:</a:t>
            </a:r>
            <a:r>
              <a:rPr lang="en-IN" b="0" dirty="0">
                <a:solidFill>
                  <a:schemeClr val="bg1"/>
                </a:solidFill>
                <a:effectLst/>
              </a:rPr>
              <a:t>Cancellation Rate (%) = DIVIDE([Cancelled_orders], [Total_orders])</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tretch>
            <a:fillRect/>
          </a:stretch>
        </p:blipFill>
        <p:spPr>
          <a:xfrm>
            <a:off x="8374380" y="16268700"/>
            <a:ext cx="1013460" cy="1013460"/>
          </a:xfrm>
          <a:prstGeom prst="rect">
            <a:avLst/>
          </a:prstGeom>
        </p:spPr>
      </p:pic>
      <p:pic>
        <p:nvPicPr>
          <p:cNvPr id="5" name="Image 3" descr="preencoded.png"/>
          <p:cNvPicPr>
            <a:picLocks noChangeAspect="1"/>
          </p:cNvPicPr>
          <p:nvPr/>
        </p:nvPicPr>
        <p:blipFill>
          <a:blip r:embed="rId4"/>
          <a:stretch>
            <a:fillRect/>
          </a:stretch>
        </p:blipFill>
        <p:spPr>
          <a:xfrm>
            <a:off x="2819400" y="16268700"/>
            <a:ext cx="1013460" cy="1013460"/>
          </a:xfrm>
          <a:prstGeom prst="rect">
            <a:avLst/>
          </a:prstGeom>
        </p:spPr>
      </p:pic>
      <p:sp>
        <p:nvSpPr>
          <p:cNvPr id="8" name="Text 0"/>
          <p:cNvSpPr/>
          <p:nvPr/>
        </p:nvSpPr>
        <p:spPr>
          <a:xfrm>
            <a:off x="6355080" y="17472660"/>
            <a:ext cx="5044440" cy="556260"/>
          </a:xfrm>
          <a:prstGeom prst="rect">
            <a:avLst/>
          </a:prstGeom>
          <a:noFill/>
          <a:ln/>
        </p:spPr>
        <p:txBody>
          <a:bodyPr wrap="square" lIns="0" tIns="0" rIns="0" bIns="0" rtlCol="0" anchor="ctr"/>
          <a:lstStyle/>
          <a:p>
            <a:pPr algn="ctr">
              <a:lnSpc>
                <a:spcPts val="2167"/>
              </a:lnSpc>
            </a:pPr>
            <a:r>
              <a:rPr lang="en-US" sz="1542" dirty="0">
                <a:solidFill>
                  <a:srgbClr val="F5F5F5"/>
                </a:solidFill>
                <a:latin typeface="思源黑体-思源黑体-Regular" pitchFamily="34" charset="0"/>
                <a:ea typeface="思源黑体-思源黑体-Regular" pitchFamily="34" charset="-122"/>
                <a:cs typeface="思源黑体-思源黑体-Regular" pitchFamily="34" charset="-120"/>
              </a:rPr>
              <a:t>To address these issues, the company is leveraging data-driven insights to optimize operations.</a:t>
            </a:r>
            <a:endParaRPr lang="en-US" sz="1542" dirty="0"/>
          </a:p>
        </p:txBody>
      </p:sp>
      <p:sp>
        <p:nvSpPr>
          <p:cNvPr id="9" name="Text 1"/>
          <p:cNvSpPr/>
          <p:nvPr/>
        </p:nvSpPr>
        <p:spPr>
          <a:xfrm>
            <a:off x="693420" y="541020"/>
            <a:ext cx="10820400" cy="617220"/>
          </a:xfrm>
          <a:prstGeom prst="rect">
            <a:avLst/>
          </a:prstGeom>
          <a:noFill/>
          <a:ln/>
        </p:spPr>
        <p:txBody>
          <a:bodyPr wrap="none" lIns="0" tIns="0" rIns="0" bIns="0" rtlCol="0" anchor="ctr"/>
          <a:lstStyle/>
          <a:p>
            <a:pPr>
              <a:lnSpc>
                <a:spcPts val="4833"/>
              </a:lnSpc>
            </a:pPr>
            <a:endParaRPr lang="en-US" sz="3867" dirty="0"/>
          </a:p>
        </p:txBody>
      </p:sp>
      <p:sp>
        <p:nvSpPr>
          <p:cNvPr id="10" name="Text 2"/>
          <p:cNvSpPr/>
          <p:nvPr/>
        </p:nvSpPr>
        <p:spPr>
          <a:xfrm>
            <a:off x="800100" y="17472660"/>
            <a:ext cx="5044440" cy="830580"/>
          </a:xfrm>
          <a:prstGeom prst="rect">
            <a:avLst/>
          </a:prstGeom>
          <a:noFill/>
          <a:ln/>
        </p:spPr>
        <p:txBody>
          <a:bodyPr wrap="square" lIns="0" tIns="0" rIns="0" bIns="0" rtlCol="0" anchor="ctr"/>
          <a:lstStyle/>
          <a:p>
            <a:pPr algn="ctr">
              <a:lnSpc>
                <a:spcPts val="2167"/>
              </a:lnSpc>
            </a:pPr>
            <a:r>
              <a:rPr lang="en-US" sz="1542" dirty="0">
                <a:solidFill>
                  <a:srgbClr val="F5F5F5"/>
                </a:solidFill>
                <a:latin typeface="思源黑体-思源黑体-Regular" pitchFamily="34" charset="0"/>
                <a:ea typeface="思源黑体-思源黑体-Regular" pitchFamily="34" charset="-122"/>
                <a:cs typeface="思源黑体-思源黑体-Regular" pitchFamily="34" charset="-120"/>
              </a:rPr>
              <a:t>The e-commerce company is facing multiple operational challenges that hinder growth and customer satisfaction.</a:t>
            </a:r>
            <a:endParaRPr lang="en-US" sz="1542" dirty="0"/>
          </a:p>
        </p:txBody>
      </p:sp>
      <p:pic>
        <p:nvPicPr>
          <p:cNvPr id="11" name="Image 1" descr="preencoded.png">
            <a:extLst>
              <a:ext uri="{FF2B5EF4-FFF2-40B4-BE49-F238E27FC236}">
                <a16:creationId xmlns:a16="http://schemas.microsoft.com/office/drawing/2014/main" id="{0BCE90C0-5896-9BF8-E8AE-9FA042318286}"/>
              </a:ext>
            </a:extLst>
          </p:cNvPr>
          <p:cNvPicPr>
            <a:picLocks noChangeAspect="1"/>
          </p:cNvPicPr>
          <p:nvPr/>
        </p:nvPicPr>
        <p:blipFill>
          <a:blip r:embed="rId5"/>
          <a:stretch>
            <a:fillRect/>
          </a:stretch>
        </p:blipFill>
        <p:spPr>
          <a:xfrm>
            <a:off x="0" y="0"/>
            <a:ext cx="12280118" cy="9509760"/>
          </a:xfrm>
          <a:prstGeom prst="rect">
            <a:avLst/>
          </a:prstGeom>
        </p:spPr>
      </p:pic>
      <p:pic>
        <p:nvPicPr>
          <p:cNvPr id="6" name="Picture 5">
            <a:extLst>
              <a:ext uri="{FF2B5EF4-FFF2-40B4-BE49-F238E27FC236}">
                <a16:creationId xmlns:a16="http://schemas.microsoft.com/office/drawing/2014/main" id="{97D1A516-6B15-4071-93DA-1BBA1C09D89D}"/>
              </a:ext>
            </a:extLst>
          </p:cNvPr>
          <p:cNvPicPr>
            <a:picLocks noChangeAspect="1"/>
          </p:cNvPicPr>
          <p:nvPr/>
        </p:nvPicPr>
        <p:blipFill>
          <a:blip r:embed="rId6"/>
          <a:stretch>
            <a:fillRect/>
          </a:stretch>
        </p:blipFill>
        <p:spPr>
          <a:xfrm>
            <a:off x="1492711" y="1699260"/>
            <a:ext cx="9294696" cy="4892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B16D8603-692C-CEA6-75FD-B91097911DC6}"/>
              </a:ext>
            </a:extLst>
          </p:cNvPr>
          <p:cNvSpPr txBox="1"/>
          <p:nvPr/>
        </p:nvSpPr>
        <p:spPr>
          <a:xfrm>
            <a:off x="1730691" y="335788"/>
            <a:ext cx="8747588" cy="1200329"/>
          </a:xfrm>
          <a:prstGeom prst="rect">
            <a:avLst/>
          </a:prstGeom>
          <a:noFill/>
          <a:ln w="28575">
            <a:solidFill>
              <a:schemeClr val="bg1">
                <a:lumMod val="75000"/>
              </a:schemeClr>
            </a:solidFill>
          </a:ln>
        </p:spPr>
        <p:txBody>
          <a:bodyPr wrap="square">
            <a:spAutoFit/>
          </a:bodyPr>
          <a:lstStyle/>
          <a:p>
            <a:r>
              <a:rPr lang="en-US" b="1" u="sng" dirty="0">
                <a:solidFill>
                  <a:schemeClr val="accent4">
                    <a:lumMod val="40000"/>
                    <a:lumOff val="60000"/>
                  </a:schemeClr>
                </a:solidFill>
              </a:rPr>
              <a:t>Que</a:t>
            </a:r>
            <a:r>
              <a:rPr lang="en-US" b="1" dirty="0">
                <a:solidFill>
                  <a:schemeClr val="bg1"/>
                </a:solidFill>
              </a:rPr>
              <a:t>: </a:t>
            </a:r>
            <a:r>
              <a:rPr lang="en-US" dirty="0">
                <a:solidFill>
                  <a:schemeClr val="bg1"/>
                </a:solidFill>
              </a:rPr>
              <a:t>Identifying top-performing locations based on sales volume?</a:t>
            </a:r>
          </a:p>
          <a:p>
            <a:endParaRPr lang="en-US" b="1" dirty="0">
              <a:solidFill>
                <a:schemeClr val="bg1"/>
              </a:solidFill>
            </a:endParaRPr>
          </a:p>
          <a:p>
            <a:r>
              <a:rPr lang="en-IN" b="1" u="sng" dirty="0">
                <a:solidFill>
                  <a:schemeClr val="accent4">
                    <a:lumMod val="40000"/>
                    <a:lumOff val="60000"/>
                  </a:schemeClr>
                </a:solidFill>
                <a:effectLst/>
              </a:rPr>
              <a:t>Dax: </a:t>
            </a:r>
            <a:r>
              <a:rPr lang="en-IN" dirty="0">
                <a:solidFill>
                  <a:schemeClr val="bg1"/>
                </a:solidFill>
                <a:effectLst/>
              </a:rPr>
              <a:t>Total_sales = SUM(transformed_data[Sales])</a:t>
            </a:r>
          </a:p>
          <a:p>
            <a:endParaRPr lang="en-I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96340"/>
            <a:ext cx="12192000" cy="8054340"/>
          </a:xfrm>
          <a:prstGeom prst="rect">
            <a:avLst/>
          </a:prstGeom>
        </p:spPr>
      </p:pic>
      <p:pic>
        <p:nvPicPr>
          <p:cNvPr id="3" name="Image 1" descr="preencoded.png"/>
          <p:cNvPicPr>
            <a:picLocks noChangeAspect="1"/>
          </p:cNvPicPr>
          <p:nvPr/>
        </p:nvPicPr>
        <p:blipFill>
          <a:blip r:embed="rId4"/>
          <a:stretch>
            <a:fillRect/>
          </a:stretch>
        </p:blipFill>
        <p:spPr>
          <a:xfrm>
            <a:off x="7965538" y="732985"/>
            <a:ext cx="3939540" cy="3924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0"/>
          <p:cNvSpPr/>
          <p:nvPr/>
        </p:nvSpPr>
        <p:spPr>
          <a:xfrm>
            <a:off x="762391" y="2125785"/>
            <a:ext cx="6124917" cy="687753"/>
          </a:xfrm>
          <a:prstGeom prst="rect">
            <a:avLst/>
          </a:prstGeom>
          <a:noFill/>
          <a:ln/>
        </p:spPr>
        <p:txBody>
          <a:bodyPr wrap="none" lIns="0" tIns="0" rIns="0" bIns="0" rtlCol="0" anchor="ctr"/>
          <a:lstStyle/>
          <a:p>
            <a:pPr>
              <a:lnSpc>
                <a:spcPts val="2167"/>
              </a:lnSpc>
            </a:pPr>
            <a:r>
              <a:rPr lang="en-US" sz="2000" dirty="0">
                <a:solidFill>
                  <a:srgbClr val="F5F5F5"/>
                </a:solidFill>
                <a:ea typeface="思源黑体-思源黑体-Regular" pitchFamily="34" charset="-122"/>
                <a:cs typeface="思源黑体-思源黑体-Regular" pitchFamily="34" charset="-120"/>
              </a:rPr>
              <a:t>Step 2: Data cleansing (handling missing values, replacing nulls in the </a:t>
            </a:r>
          </a:p>
          <a:p>
            <a:pPr>
              <a:lnSpc>
                <a:spcPts val="2167"/>
              </a:lnSpc>
            </a:pPr>
            <a:r>
              <a:rPr lang="en-US" sz="2000" dirty="0">
                <a:solidFill>
                  <a:srgbClr val="F5F5F5"/>
                </a:solidFill>
                <a:ea typeface="思源黑体-思源黑体-Regular" pitchFamily="34" charset="-122"/>
                <a:cs typeface="思源黑体-思源黑体-Regular" pitchFamily="34" charset="-120"/>
              </a:rPr>
              <a:t>'Amount' column with the median).</a:t>
            </a:r>
            <a:endParaRPr lang="en-US" sz="2000" dirty="0"/>
          </a:p>
        </p:txBody>
      </p:sp>
      <p:sp>
        <p:nvSpPr>
          <p:cNvPr id="5" name="Text 1"/>
          <p:cNvSpPr/>
          <p:nvPr/>
        </p:nvSpPr>
        <p:spPr>
          <a:xfrm>
            <a:off x="693420" y="541020"/>
            <a:ext cx="10820400"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Data</a:t>
            </a:r>
            <a:r>
              <a:rPr lang="en-US" sz="4000" b="1" dirty="0">
                <a:solidFill>
                  <a:schemeClr val="accent1">
                    <a:lumMod val="60000"/>
                    <a:lumOff val="40000"/>
                  </a:schemeClr>
                </a:solidFill>
                <a:ea typeface="思源黑体-思源黑体-Regular" pitchFamily="34" charset="-122"/>
                <a:cs typeface="思源黑体-思源黑体-Regular" pitchFamily="34" charset="-120"/>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Analysis</a:t>
            </a:r>
            <a:r>
              <a:rPr lang="en-US" sz="4000" b="1" dirty="0">
                <a:solidFill>
                  <a:schemeClr val="accent1">
                    <a:lumMod val="60000"/>
                    <a:lumOff val="40000"/>
                  </a:schemeClr>
                </a:solidFill>
                <a:ea typeface="思源黑体-思源黑体-Regular" pitchFamily="34" charset="-122"/>
                <a:cs typeface="思源黑体-思源黑体-Regular" pitchFamily="34" charset="-120"/>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Approach</a:t>
            </a:r>
          </a:p>
        </p:txBody>
      </p:sp>
      <p:sp>
        <p:nvSpPr>
          <p:cNvPr id="6" name="Text 2"/>
          <p:cNvSpPr/>
          <p:nvPr/>
        </p:nvSpPr>
        <p:spPr>
          <a:xfrm>
            <a:off x="762391" y="2914847"/>
            <a:ext cx="5333609" cy="570229"/>
          </a:xfrm>
          <a:prstGeom prst="rect">
            <a:avLst/>
          </a:prstGeom>
          <a:noFill/>
          <a:ln/>
        </p:spPr>
        <p:txBody>
          <a:bodyPr wrap="none" lIns="0" tIns="0" rIns="0" bIns="0" rtlCol="0" anchor="ctr"/>
          <a:lstStyle/>
          <a:p>
            <a:pPr>
              <a:lnSpc>
                <a:spcPts val="2167"/>
              </a:lnSpc>
            </a:pPr>
            <a:r>
              <a:rPr lang="en-US" sz="2000" dirty="0">
                <a:solidFill>
                  <a:srgbClr val="F5F5F5"/>
                </a:solidFill>
                <a:latin typeface="Calibri" panose="020F0502020204030204" pitchFamily="34" charset="0"/>
                <a:ea typeface="思源黑体-思源黑体-Regular" pitchFamily="34" charset="-122"/>
                <a:cs typeface="Calibri" panose="020F0502020204030204" pitchFamily="34" charset="0"/>
              </a:rPr>
              <a:t>Step 3: In-depth analysis focusing on revenue, </a:t>
            </a:r>
          </a:p>
          <a:p>
            <a:pPr>
              <a:lnSpc>
                <a:spcPts val="2167"/>
              </a:lnSpc>
            </a:pPr>
            <a:r>
              <a:rPr lang="en-US" sz="2000" dirty="0">
                <a:solidFill>
                  <a:srgbClr val="F5F5F5"/>
                </a:solidFill>
                <a:latin typeface="Calibri" panose="020F0502020204030204" pitchFamily="34" charset="0"/>
                <a:ea typeface="思源黑体-思源黑体-Regular" pitchFamily="34" charset="-122"/>
                <a:cs typeface="Calibri" panose="020F0502020204030204" pitchFamily="34" charset="0"/>
              </a:rPr>
              <a:t>customer behavior, logistics, and returns.</a:t>
            </a:r>
            <a:endParaRPr lang="en-US" sz="2000" dirty="0">
              <a:latin typeface="Calibri" panose="020F0502020204030204" pitchFamily="34" charset="0"/>
              <a:cs typeface="Calibri" panose="020F0502020204030204" pitchFamily="34" charset="0"/>
            </a:endParaRPr>
          </a:p>
        </p:txBody>
      </p:sp>
      <p:sp>
        <p:nvSpPr>
          <p:cNvPr id="7" name="Text 3"/>
          <p:cNvSpPr/>
          <p:nvPr/>
        </p:nvSpPr>
        <p:spPr>
          <a:xfrm>
            <a:off x="762391" y="1708932"/>
            <a:ext cx="4161302" cy="238370"/>
          </a:xfrm>
          <a:prstGeom prst="rect">
            <a:avLst/>
          </a:prstGeom>
          <a:noFill/>
          <a:ln/>
        </p:spPr>
        <p:txBody>
          <a:bodyPr wrap="none" lIns="0" tIns="0" rIns="0" bIns="0" rtlCol="0" anchor="ctr"/>
          <a:lstStyle/>
          <a:p>
            <a:pPr>
              <a:lnSpc>
                <a:spcPts val="2167"/>
              </a:lnSpc>
            </a:pPr>
            <a:r>
              <a:rPr lang="en-US" sz="2000" dirty="0">
                <a:solidFill>
                  <a:srgbClr val="F5F5F5"/>
                </a:solidFill>
                <a:ea typeface="思源黑体-思源黑体-Regular" pitchFamily="34" charset="-122"/>
                <a:cs typeface="思源黑体-思源黑体-Regular" pitchFamily="34" charset="-120"/>
              </a:rPr>
              <a:t>Step 1: Data exploration and understanding.</a:t>
            </a:r>
            <a:endParaRPr lang="en-US" sz="2000" dirty="0"/>
          </a:p>
        </p:txBody>
      </p:sp>
      <p:pic>
        <p:nvPicPr>
          <p:cNvPr id="9" name="Image 1" descr="preencoded.png">
            <a:extLst>
              <a:ext uri="{FF2B5EF4-FFF2-40B4-BE49-F238E27FC236}">
                <a16:creationId xmlns:a16="http://schemas.microsoft.com/office/drawing/2014/main" id="{86167379-5D92-DAA2-215E-C22F155B6880}"/>
              </a:ext>
            </a:extLst>
          </p:cNvPr>
          <p:cNvPicPr>
            <a:picLocks noChangeAspect="1"/>
          </p:cNvPicPr>
          <p:nvPr/>
        </p:nvPicPr>
        <p:blipFill>
          <a:blip r:embed="rId5"/>
          <a:stretch>
            <a:fillRect/>
          </a:stretch>
        </p:blipFill>
        <p:spPr>
          <a:xfrm>
            <a:off x="9080695" y="4956004"/>
            <a:ext cx="960120" cy="960120"/>
          </a:xfrm>
          <a:prstGeom prst="rect">
            <a:avLst/>
          </a:prstGeom>
        </p:spPr>
      </p:pic>
      <p:pic>
        <p:nvPicPr>
          <p:cNvPr id="10" name="Image 3" descr="preencoded.png">
            <a:extLst>
              <a:ext uri="{FF2B5EF4-FFF2-40B4-BE49-F238E27FC236}">
                <a16:creationId xmlns:a16="http://schemas.microsoft.com/office/drawing/2014/main" id="{164612DC-3530-9086-A05F-ECC92D7FA1D7}"/>
              </a:ext>
            </a:extLst>
          </p:cNvPr>
          <p:cNvPicPr>
            <a:picLocks noChangeAspect="1"/>
          </p:cNvPicPr>
          <p:nvPr/>
        </p:nvPicPr>
        <p:blipFill>
          <a:blip r:embed="rId6"/>
          <a:stretch>
            <a:fillRect/>
          </a:stretch>
        </p:blipFill>
        <p:spPr>
          <a:xfrm>
            <a:off x="5204460" y="4923985"/>
            <a:ext cx="960120" cy="960120"/>
          </a:xfrm>
          <a:prstGeom prst="rect">
            <a:avLst/>
          </a:prstGeom>
        </p:spPr>
      </p:pic>
      <p:pic>
        <p:nvPicPr>
          <p:cNvPr id="11" name="Image 4" descr="preencoded.png">
            <a:extLst>
              <a:ext uri="{FF2B5EF4-FFF2-40B4-BE49-F238E27FC236}">
                <a16:creationId xmlns:a16="http://schemas.microsoft.com/office/drawing/2014/main" id="{FFE2F467-44CC-7955-B7A8-A9CBDBFBAFCF}"/>
              </a:ext>
            </a:extLst>
          </p:cNvPr>
          <p:cNvPicPr>
            <a:picLocks noChangeAspect="1"/>
          </p:cNvPicPr>
          <p:nvPr/>
        </p:nvPicPr>
        <p:blipFill>
          <a:blip r:embed="rId7"/>
          <a:stretch>
            <a:fillRect/>
          </a:stretch>
        </p:blipFill>
        <p:spPr>
          <a:xfrm>
            <a:off x="1562100" y="4923985"/>
            <a:ext cx="838200" cy="960120"/>
          </a:xfrm>
          <a:prstGeom prst="rect">
            <a:avLst/>
          </a:prstGeom>
        </p:spPr>
      </p:pic>
      <p:sp>
        <p:nvSpPr>
          <p:cNvPr id="16" name="TextBox 15">
            <a:extLst>
              <a:ext uri="{FF2B5EF4-FFF2-40B4-BE49-F238E27FC236}">
                <a16:creationId xmlns:a16="http://schemas.microsoft.com/office/drawing/2014/main" id="{DF157D97-54AD-5B52-190D-AB417DFAE718}"/>
              </a:ext>
            </a:extLst>
          </p:cNvPr>
          <p:cNvSpPr txBox="1"/>
          <p:nvPr/>
        </p:nvSpPr>
        <p:spPr>
          <a:xfrm>
            <a:off x="177800" y="5837385"/>
            <a:ext cx="3606800" cy="373949"/>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Return Investigation</a:t>
            </a:r>
            <a:endParaRPr lang="en-US" sz="1500" dirty="0"/>
          </a:p>
        </p:txBody>
      </p:sp>
      <p:sp>
        <p:nvSpPr>
          <p:cNvPr id="20" name="TextBox 19">
            <a:extLst>
              <a:ext uri="{FF2B5EF4-FFF2-40B4-BE49-F238E27FC236}">
                <a16:creationId xmlns:a16="http://schemas.microsoft.com/office/drawing/2014/main" id="{3476EB81-F272-5415-5178-128AAD1915BF}"/>
              </a:ext>
            </a:extLst>
          </p:cNvPr>
          <p:cNvSpPr txBox="1"/>
          <p:nvPr/>
        </p:nvSpPr>
        <p:spPr>
          <a:xfrm>
            <a:off x="3962400" y="5916124"/>
            <a:ext cx="3619500" cy="373949"/>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Quality Enhancement</a:t>
            </a:r>
            <a:endParaRPr lang="en-US" sz="1500" dirty="0"/>
          </a:p>
        </p:txBody>
      </p:sp>
      <p:sp>
        <p:nvSpPr>
          <p:cNvPr id="22" name="TextBox 21">
            <a:extLst>
              <a:ext uri="{FF2B5EF4-FFF2-40B4-BE49-F238E27FC236}">
                <a16:creationId xmlns:a16="http://schemas.microsoft.com/office/drawing/2014/main" id="{6E7A0D2C-086F-ECD4-EFCF-21DD10319130}"/>
              </a:ext>
            </a:extLst>
          </p:cNvPr>
          <p:cNvSpPr txBox="1"/>
          <p:nvPr/>
        </p:nvSpPr>
        <p:spPr>
          <a:xfrm>
            <a:off x="7777480" y="5938985"/>
            <a:ext cx="3619500" cy="373949"/>
          </a:xfrm>
          <a:prstGeom prst="rect">
            <a:avLst/>
          </a:prstGeom>
          <a:noFill/>
        </p:spPr>
        <p:txBody>
          <a:bodyPr wrap="square">
            <a:spAutoFit/>
          </a:bodyPr>
          <a:lstStyle/>
          <a:p>
            <a:pPr algn="ctr">
              <a:lnSpc>
                <a:spcPts val="2417"/>
              </a:lnSpc>
            </a:pPr>
            <a:r>
              <a:rPr lang="en-US" sz="1500" dirty="0">
                <a:solidFill>
                  <a:srgbClr val="F5F5F5"/>
                </a:solidFill>
                <a:latin typeface="思源黑体-思源黑体-Regular" pitchFamily="34" charset="0"/>
                <a:ea typeface="思源黑体-思源黑体-Regular" pitchFamily="34" charset="-122"/>
                <a:cs typeface="思源黑体-思源黑体-Regular" pitchFamily="34" charset="-120"/>
              </a:rPr>
              <a:t>Customer Experience</a:t>
            </a:r>
            <a:endParaRPr lang="en-US" sz="1500"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par>
                          <p:cTn id="11" fill="hold">
                            <p:stCondLst>
                              <p:cond delay="1450"/>
                            </p:stCondLst>
                            <p:childTnLst>
                              <p:par>
                                <p:cTn id="12" presetID="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1950"/>
                            </p:stCondLst>
                            <p:childTnLst>
                              <p:par>
                                <p:cTn id="17" presetID="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2450"/>
                            </p:stCondLst>
                            <p:childTnLst>
                              <p:par>
                                <p:cTn id="22" presetID="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2950"/>
                            </p:stCondLst>
                            <p:childTnLst>
                              <p:par>
                                <p:cTn id="27" presetID="21" presetClass="entr" presetSubtype="1"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heel(1)">
                                      <p:cBhvr>
                                        <p:cTn id="2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5076"/>
            <a:ext cx="12325467" cy="6933075"/>
          </a:xfrm>
          <a:prstGeom prst="rect">
            <a:avLst/>
          </a:prstGeom>
        </p:spPr>
      </p:pic>
      <p:sp>
        <p:nvSpPr>
          <p:cNvPr id="4" name="Text 0"/>
          <p:cNvSpPr/>
          <p:nvPr/>
        </p:nvSpPr>
        <p:spPr>
          <a:xfrm>
            <a:off x="762391" y="2125785"/>
            <a:ext cx="6124917" cy="687753"/>
          </a:xfrm>
          <a:prstGeom prst="rect">
            <a:avLst/>
          </a:prstGeom>
          <a:noFill/>
          <a:ln/>
        </p:spPr>
        <p:txBody>
          <a:bodyPr wrap="none" lIns="0" tIns="0" rIns="0" bIns="0" rtlCol="0" anchor="ctr"/>
          <a:lstStyle/>
          <a:p>
            <a:pPr>
              <a:lnSpc>
                <a:spcPts val="2167"/>
              </a:lnSpc>
            </a:pPr>
            <a:endParaRPr lang="en-US" sz="2000" dirty="0"/>
          </a:p>
        </p:txBody>
      </p:sp>
      <p:sp>
        <p:nvSpPr>
          <p:cNvPr id="5" name="Text 1"/>
          <p:cNvSpPr/>
          <p:nvPr/>
        </p:nvSpPr>
        <p:spPr>
          <a:xfrm>
            <a:off x="0" y="-75075"/>
            <a:ext cx="4514684"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RECOMMENDATION</a:t>
            </a:r>
          </a:p>
        </p:txBody>
      </p:sp>
      <p:sp>
        <p:nvSpPr>
          <p:cNvPr id="6" name="Text 2"/>
          <p:cNvSpPr/>
          <p:nvPr/>
        </p:nvSpPr>
        <p:spPr>
          <a:xfrm>
            <a:off x="762391" y="2914847"/>
            <a:ext cx="5333609" cy="570229"/>
          </a:xfrm>
          <a:prstGeom prst="rect">
            <a:avLst/>
          </a:prstGeom>
          <a:noFill/>
          <a:ln/>
        </p:spPr>
        <p:txBody>
          <a:bodyPr wrap="none" lIns="0" tIns="0" rIns="0" bIns="0" rtlCol="0" anchor="ctr"/>
          <a:lstStyle/>
          <a:p>
            <a:pPr>
              <a:lnSpc>
                <a:spcPts val="2167"/>
              </a:lnSpc>
            </a:pPr>
            <a:endParaRPr lang="en-US" sz="2000" dirty="0">
              <a:latin typeface="Calibri" panose="020F0502020204030204" pitchFamily="34" charset="0"/>
              <a:cs typeface="Calibri" panose="020F0502020204030204" pitchFamily="34" charset="0"/>
            </a:endParaRPr>
          </a:p>
        </p:txBody>
      </p:sp>
      <p:sp>
        <p:nvSpPr>
          <p:cNvPr id="7" name="Text 3"/>
          <p:cNvSpPr/>
          <p:nvPr/>
        </p:nvSpPr>
        <p:spPr>
          <a:xfrm>
            <a:off x="762391" y="1708932"/>
            <a:ext cx="4161302" cy="238370"/>
          </a:xfrm>
          <a:prstGeom prst="rect">
            <a:avLst/>
          </a:prstGeom>
          <a:noFill/>
          <a:ln/>
        </p:spPr>
        <p:txBody>
          <a:bodyPr wrap="none" lIns="0" tIns="0" rIns="0" bIns="0" rtlCol="0" anchor="ctr"/>
          <a:lstStyle/>
          <a:p>
            <a:pPr>
              <a:lnSpc>
                <a:spcPts val="2167"/>
              </a:lnSpc>
            </a:pPr>
            <a:endParaRPr lang="en-US" sz="2000" dirty="0"/>
          </a:p>
        </p:txBody>
      </p:sp>
      <p:sp>
        <p:nvSpPr>
          <p:cNvPr id="13" name="TextBox 12">
            <a:extLst>
              <a:ext uri="{FF2B5EF4-FFF2-40B4-BE49-F238E27FC236}">
                <a16:creationId xmlns:a16="http://schemas.microsoft.com/office/drawing/2014/main" id="{E1F73660-5362-46A1-8A66-155B614BB5A2}"/>
              </a:ext>
            </a:extLst>
          </p:cNvPr>
          <p:cNvSpPr txBox="1"/>
          <p:nvPr/>
        </p:nvSpPr>
        <p:spPr>
          <a:xfrm>
            <a:off x="0" y="542145"/>
            <a:ext cx="12192000" cy="6494085"/>
          </a:xfrm>
          <a:prstGeom prst="rect">
            <a:avLst/>
          </a:prstGeom>
          <a:noFill/>
        </p:spPr>
        <p:txBody>
          <a:bodyPr wrap="square" rtlCol="0">
            <a:spAutoFit/>
          </a:bodyPr>
          <a:lstStyle/>
          <a:p>
            <a:r>
              <a:rPr lang="en-IN" sz="1300" dirty="0">
                <a:solidFill>
                  <a:schemeClr val="bg1"/>
                </a:solidFill>
              </a:rPr>
              <a:t>1. Financial Performance</a:t>
            </a:r>
          </a:p>
          <a:p>
            <a:endParaRPr lang="en-IN" sz="1300" dirty="0">
              <a:solidFill>
                <a:schemeClr val="bg1"/>
              </a:solidFill>
            </a:endParaRPr>
          </a:p>
          <a:p>
            <a:r>
              <a:rPr lang="en-IN" sz="1300" dirty="0">
                <a:solidFill>
                  <a:schemeClr val="bg1"/>
                </a:solidFill>
              </a:rPr>
              <a:t>Revenue Growth: Positive growth indicates business scalability, but there's no significant growth throughout the timeline.</a:t>
            </a:r>
          </a:p>
          <a:p>
            <a:endParaRPr lang="en-IN" sz="1300" dirty="0">
              <a:solidFill>
                <a:schemeClr val="bg1"/>
              </a:solidFill>
            </a:endParaRPr>
          </a:p>
          <a:p>
            <a:r>
              <a:rPr lang="en-IN" sz="1300" dirty="0">
                <a:solidFill>
                  <a:schemeClr val="bg1"/>
                </a:solidFill>
              </a:rPr>
              <a:t>Best-Selling Products: Product categories like Set is making almost 50% of the revenue.</a:t>
            </a:r>
          </a:p>
          <a:p>
            <a:endParaRPr lang="en-IN" sz="1300" dirty="0">
              <a:solidFill>
                <a:schemeClr val="bg1"/>
              </a:solidFill>
            </a:endParaRPr>
          </a:p>
          <a:p>
            <a:r>
              <a:rPr lang="en-IN" sz="1300" dirty="0">
                <a:solidFill>
                  <a:schemeClr val="bg1"/>
                </a:solidFill>
              </a:rPr>
              <a:t>Average Order Value (AOV) by State: Strategies like bundling or cross-selling can be implemented to increase AOV as Maharashtra and Karnataka contributing 30% of sales</a:t>
            </a:r>
          </a:p>
          <a:p>
            <a:endParaRPr lang="en-IN" sz="1300" dirty="0">
              <a:solidFill>
                <a:schemeClr val="bg1"/>
              </a:solidFill>
            </a:endParaRPr>
          </a:p>
          <a:p>
            <a:r>
              <a:rPr lang="en-IN" sz="1300" dirty="0">
                <a:solidFill>
                  <a:schemeClr val="bg1"/>
                </a:solidFill>
              </a:rPr>
              <a:t>Recommendation: Set is selling most across all month which is a good sign but there is also a huge gap withing the remaining categories which must be noticed immediately for the increase in sales.</a:t>
            </a:r>
          </a:p>
          <a:p>
            <a:endParaRPr lang="en-IN" sz="1300" dirty="0">
              <a:solidFill>
                <a:schemeClr val="bg1"/>
              </a:solidFill>
            </a:endParaRPr>
          </a:p>
          <a:p>
            <a:r>
              <a:rPr lang="en-IN" sz="1300" dirty="0">
                <a:solidFill>
                  <a:schemeClr val="bg1"/>
                </a:solidFill>
              </a:rPr>
              <a:t>2. Customer Insights</a:t>
            </a:r>
          </a:p>
          <a:p>
            <a:endParaRPr lang="en-IN" sz="1300" dirty="0">
              <a:solidFill>
                <a:schemeClr val="bg1"/>
              </a:solidFill>
            </a:endParaRPr>
          </a:p>
          <a:p>
            <a:r>
              <a:rPr lang="en-IN" sz="1300" dirty="0">
                <a:solidFill>
                  <a:schemeClr val="bg1"/>
                </a:solidFill>
              </a:rPr>
              <a:t>Top Locations: State like Maharashtra and Karnataka is making 30% of the sales.</a:t>
            </a:r>
          </a:p>
          <a:p>
            <a:endParaRPr lang="en-IN" sz="1300" dirty="0">
              <a:solidFill>
                <a:schemeClr val="bg1"/>
              </a:solidFill>
            </a:endParaRPr>
          </a:p>
          <a:p>
            <a:r>
              <a:rPr lang="en-IN" sz="1300" dirty="0">
                <a:solidFill>
                  <a:schemeClr val="bg1"/>
                </a:solidFill>
              </a:rPr>
              <a:t>Cancellation Trends: The cancellation number is making flat rate throughout the sales.</a:t>
            </a:r>
          </a:p>
          <a:p>
            <a:endParaRPr lang="en-IN" sz="1300" dirty="0">
              <a:solidFill>
                <a:schemeClr val="bg1"/>
              </a:solidFill>
            </a:endParaRPr>
          </a:p>
          <a:p>
            <a:r>
              <a:rPr lang="en-IN" sz="1300" dirty="0">
                <a:solidFill>
                  <a:schemeClr val="bg1"/>
                </a:solidFill>
              </a:rPr>
              <a:t>B2B vs B2C: B2C sales is actually makes the complete sales as per the conclusion. but there is a significant gap between the AOV between the respective buyers which should to noticed to increase in overall revenue.</a:t>
            </a:r>
          </a:p>
          <a:p>
            <a:endParaRPr lang="en-IN" sz="1300" dirty="0">
              <a:solidFill>
                <a:schemeClr val="bg1"/>
              </a:solidFill>
            </a:endParaRPr>
          </a:p>
          <a:p>
            <a:r>
              <a:rPr lang="en-IN" sz="1300" dirty="0">
                <a:solidFill>
                  <a:schemeClr val="bg1"/>
                </a:solidFill>
              </a:rPr>
              <a:t>Recommendation: There is a significant gap between the AOV between the B2C and B2B which should be noticed to target the sales campaign for the increase in sales.</a:t>
            </a:r>
          </a:p>
          <a:p>
            <a:endParaRPr lang="en-IN" sz="1300" dirty="0">
              <a:solidFill>
                <a:schemeClr val="bg1"/>
              </a:solidFill>
            </a:endParaRPr>
          </a:p>
          <a:p>
            <a:r>
              <a:rPr lang="en-IN" sz="1300" dirty="0">
                <a:solidFill>
                  <a:schemeClr val="bg1"/>
                </a:solidFill>
              </a:rPr>
              <a:t>3. Logistics &amp; Fulfilment Optimization</a:t>
            </a:r>
          </a:p>
          <a:p>
            <a:endParaRPr lang="en-IN" sz="1300" dirty="0">
              <a:solidFill>
                <a:schemeClr val="bg1"/>
              </a:solidFill>
            </a:endParaRPr>
          </a:p>
          <a:p>
            <a:r>
              <a:rPr lang="en-IN" sz="1300" dirty="0">
                <a:solidFill>
                  <a:schemeClr val="bg1"/>
                </a:solidFill>
              </a:rPr>
              <a:t>Shipping Delays: There are 262 orders that were yet to be picked up which is less in number but it needs proper justification for the reason in delay.</a:t>
            </a:r>
          </a:p>
          <a:p>
            <a:endParaRPr lang="en-IN" sz="1300" dirty="0">
              <a:solidFill>
                <a:schemeClr val="bg1"/>
              </a:solidFill>
            </a:endParaRPr>
          </a:p>
          <a:p>
            <a:r>
              <a:rPr lang="en-IN" sz="1300" dirty="0">
                <a:solidFill>
                  <a:schemeClr val="bg1"/>
                </a:solidFill>
              </a:rPr>
              <a:t>Fulfilment Comparison: Amazon-fulfilled orders show better shipping times and customer satisfaction.</a:t>
            </a:r>
          </a:p>
          <a:p>
            <a:endParaRPr lang="en-IN" sz="1300" dirty="0">
              <a:solidFill>
                <a:schemeClr val="bg1"/>
              </a:solidFill>
            </a:endParaRPr>
          </a:p>
          <a:p>
            <a:r>
              <a:rPr lang="en-IN" sz="1300" dirty="0">
                <a:solidFill>
                  <a:schemeClr val="bg1"/>
                </a:solidFill>
              </a:rPr>
              <a:t>Order Processing: There is a total of 267 order which showed unusual systematic behaviour resulted in delay.</a:t>
            </a:r>
          </a:p>
          <a:p>
            <a:endParaRPr lang="en-IN" sz="1300" dirty="0">
              <a:solidFill>
                <a:schemeClr val="bg1"/>
              </a:solidFill>
            </a:endParaRPr>
          </a:p>
          <a:p>
            <a:r>
              <a:rPr lang="en-IN" sz="1300" dirty="0">
                <a:solidFill>
                  <a:schemeClr val="bg1"/>
                </a:solidFill>
              </a:rPr>
              <a:t>Recommendation: Encourage Amazon fulfilment for faster delivery and standardize merchant operations for consistency as the notable delays are from the merchant’s end.</a:t>
            </a:r>
          </a:p>
          <a:p>
            <a:endParaRPr lang="en-IN" sz="1300" dirty="0">
              <a:solidFill>
                <a:schemeClr val="bg1"/>
              </a:solidFill>
            </a:endParaRPr>
          </a:p>
        </p:txBody>
      </p:sp>
    </p:spTree>
    <p:extLst>
      <p:ext uri="{BB962C8B-B14F-4D97-AF65-F5344CB8AC3E}">
        <p14:creationId xmlns:p14="http://schemas.microsoft.com/office/powerpoint/2010/main" val="24567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par>
                          <p:cTn id="11" fill="hold">
                            <p:stCondLst>
                              <p:cond delay="1150"/>
                            </p:stCondLst>
                            <p:childTnLst>
                              <p:par>
                                <p:cTn id="12" presetID="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1650"/>
                            </p:stCondLst>
                            <p:childTnLst>
                              <p:par>
                                <p:cTn id="17" presetID="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2150"/>
                            </p:stCondLst>
                            <p:childTnLst>
                              <p:par>
                                <p:cTn id="22" presetID="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2192000" cy="6804482"/>
          </a:xfrm>
          <a:prstGeom prst="rect">
            <a:avLst/>
          </a:prstGeom>
        </p:spPr>
      </p:pic>
      <p:sp>
        <p:nvSpPr>
          <p:cNvPr id="4" name="Text 0"/>
          <p:cNvSpPr/>
          <p:nvPr/>
        </p:nvSpPr>
        <p:spPr>
          <a:xfrm>
            <a:off x="762391" y="2125785"/>
            <a:ext cx="6124917" cy="687753"/>
          </a:xfrm>
          <a:prstGeom prst="rect">
            <a:avLst/>
          </a:prstGeom>
          <a:noFill/>
          <a:ln/>
        </p:spPr>
        <p:txBody>
          <a:bodyPr wrap="none" lIns="0" tIns="0" rIns="0" bIns="0" rtlCol="0" anchor="ctr"/>
          <a:lstStyle/>
          <a:p>
            <a:pPr>
              <a:lnSpc>
                <a:spcPts val="2167"/>
              </a:lnSpc>
            </a:pPr>
            <a:endParaRPr lang="en-US" sz="2000" dirty="0"/>
          </a:p>
        </p:txBody>
      </p:sp>
      <p:sp>
        <p:nvSpPr>
          <p:cNvPr id="5" name="Text 1"/>
          <p:cNvSpPr/>
          <p:nvPr/>
        </p:nvSpPr>
        <p:spPr>
          <a:xfrm>
            <a:off x="167806" y="53518"/>
            <a:ext cx="4435171"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RECOMMENDATION</a:t>
            </a:r>
          </a:p>
        </p:txBody>
      </p:sp>
      <p:sp>
        <p:nvSpPr>
          <p:cNvPr id="6" name="Text 2"/>
          <p:cNvSpPr/>
          <p:nvPr/>
        </p:nvSpPr>
        <p:spPr>
          <a:xfrm>
            <a:off x="762391" y="2914847"/>
            <a:ext cx="5333609" cy="570229"/>
          </a:xfrm>
          <a:prstGeom prst="rect">
            <a:avLst/>
          </a:prstGeom>
          <a:noFill/>
          <a:ln/>
        </p:spPr>
        <p:txBody>
          <a:bodyPr wrap="none" lIns="0" tIns="0" rIns="0" bIns="0" rtlCol="0" anchor="ctr"/>
          <a:lstStyle/>
          <a:p>
            <a:pPr>
              <a:lnSpc>
                <a:spcPts val="2167"/>
              </a:lnSpc>
            </a:pPr>
            <a:endParaRPr lang="en-US" sz="2000" dirty="0">
              <a:latin typeface="Calibri" panose="020F0502020204030204" pitchFamily="34" charset="0"/>
              <a:cs typeface="Calibri" panose="020F0502020204030204" pitchFamily="34" charset="0"/>
            </a:endParaRPr>
          </a:p>
        </p:txBody>
      </p:sp>
      <p:sp>
        <p:nvSpPr>
          <p:cNvPr id="7" name="Text 3"/>
          <p:cNvSpPr/>
          <p:nvPr/>
        </p:nvSpPr>
        <p:spPr>
          <a:xfrm>
            <a:off x="762391" y="1708932"/>
            <a:ext cx="4161302" cy="238370"/>
          </a:xfrm>
          <a:prstGeom prst="rect">
            <a:avLst/>
          </a:prstGeom>
          <a:noFill/>
          <a:ln/>
        </p:spPr>
        <p:txBody>
          <a:bodyPr wrap="none" lIns="0" tIns="0" rIns="0" bIns="0" rtlCol="0" anchor="ctr"/>
          <a:lstStyle/>
          <a:p>
            <a:pPr>
              <a:lnSpc>
                <a:spcPts val="2167"/>
              </a:lnSpc>
            </a:pPr>
            <a:endParaRPr lang="en-US" sz="2000" dirty="0"/>
          </a:p>
        </p:txBody>
      </p:sp>
      <p:sp>
        <p:nvSpPr>
          <p:cNvPr id="13" name="TextBox 12">
            <a:extLst>
              <a:ext uri="{FF2B5EF4-FFF2-40B4-BE49-F238E27FC236}">
                <a16:creationId xmlns:a16="http://schemas.microsoft.com/office/drawing/2014/main" id="{E1F73660-5362-46A1-8A66-155B614BB5A2}"/>
              </a:ext>
            </a:extLst>
          </p:cNvPr>
          <p:cNvSpPr txBox="1"/>
          <p:nvPr/>
        </p:nvSpPr>
        <p:spPr>
          <a:xfrm>
            <a:off x="167806" y="1276448"/>
            <a:ext cx="11622412" cy="4170372"/>
          </a:xfrm>
          <a:prstGeom prst="rect">
            <a:avLst/>
          </a:prstGeom>
          <a:noFill/>
        </p:spPr>
        <p:txBody>
          <a:bodyPr wrap="square" rtlCol="0">
            <a:spAutoFit/>
          </a:bodyPr>
          <a:lstStyle/>
          <a:p>
            <a:r>
              <a:rPr lang="en-IN" sz="1400" dirty="0">
                <a:solidFill>
                  <a:schemeClr val="bg1"/>
                </a:solidFill>
              </a:rPr>
              <a:t>4. Product Management &amp; Inventory</a:t>
            </a:r>
          </a:p>
          <a:p>
            <a:endParaRPr lang="en-IN" sz="1400" dirty="0">
              <a:solidFill>
                <a:schemeClr val="bg1"/>
              </a:solidFill>
            </a:endParaRPr>
          </a:p>
          <a:p>
            <a:r>
              <a:rPr lang="en-IN" sz="1400" dirty="0">
                <a:solidFill>
                  <a:schemeClr val="bg1"/>
                </a:solidFill>
              </a:rPr>
              <a:t>High-Demand Categories: Top 4 high demand product categories are Set, kurta, Western Dresses and Top.</a:t>
            </a:r>
          </a:p>
          <a:p>
            <a:endParaRPr lang="en-IN" sz="1400" dirty="0">
              <a:solidFill>
                <a:schemeClr val="bg1"/>
              </a:solidFill>
            </a:endParaRPr>
          </a:p>
          <a:p>
            <a:r>
              <a:rPr lang="en-IN" sz="1400" dirty="0">
                <a:solidFill>
                  <a:schemeClr val="bg1"/>
                </a:solidFill>
              </a:rPr>
              <a:t>Average Ordered Quantity:</a:t>
            </a:r>
          </a:p>
          <a:p>
            <a:endParaRPr lang="en-IN" sz="1400" dirty="0">
              <a:solidFill>
                <a:schemeClr val="bg1"/>
              </a:solidFill>
            </a:endParaRPr>
          </a:p>
          <a:p>
            <a:r>
              <a:rPr lang="en-IN" sz="1400" dirty="0">
                <a:solidFill>
                  <a:schemeClr val="bg1"/>
                </a:solidFill>
              </a:rPr>
              <a:t>Inventory Control: To control the inventory to prevent stockouts or overstocking a 5% extra should be considered.</a:t>
            </a:r>
          </a:p>
          <a:p>
            <a:endParaRPr lang="en-IN" sz="1400" dirty="0">
              <a:solidFill>
                <a:schemeClr val="bg1"/>
              </a:solidFill>
            </a:endParaRPr>
          </a:p>
          <a:p>
            <a:r>
              <a:rPr lang="en-IN" sz="1400" dirty="0">
                <a:solidFill>
                  <a:schemeClr val="bg1"/>
                </a:solidFill>
              </a:rPr>
              <a:t>Recommendation: Implement inventory planning to reorder alerts to ensure stock efficiency.</a:t>
            </a:r>
          </a:p>
          <a:p>
            <a:endParaRPr lang="en-IN" sz="1400" dirty="0">
              <a:solidFill>
                <a:schemeClr val="bg1"/>
              </a:solidFill>
            </a:endParaRPr>
          </a:p>
          <a:p>
            <a:r>
              <a:rPr lang="en-IN" sz="1400" dirty="0">
                <a:solidFill>
                  <a:schemeClr val="bg1"/>
                </a:solidFill>
              </a:rPr>
              <a:t>5. Customer Satisfaction &amp; Returns</a:t>
            </a:r>
          </a:p>
          <a:p>
            <a:r>
              <a:rPr lang="en-IN" sz="1400" dirty="0">
                <a:solidFill>
                  <a:schemeClr val="bg1"/>
                </a:solidFill>
              </a:rPr>
              <a:t>High Returns &amp; Cancellations: Certain categories like Footwear and Accessories require quality review.</a:t>
            </a:r>
          </a:p>
          <a:p>
            <a:endParaRPr lang="en-IN" sz="1400" dirty="0">
              <a:solidFill>
                <a:schemeClr val="bg1"/>
              </a:solidFill>
            </a:endParaRPr>
          </a:p>
          <a:p>
            <a:r>
              <a:rPr lang="en-IN" sz="1400" dirty="0">
                <a:solidFill>
                  <a:schemeClr val="bg1"/>
                </a:solidFill>
              </a:rPr>
              <a:t>Problematic Products: A list of problematic products which consists of rate more than 10 % should be noticed to identify the reason of high return, which seems problematic.</a:t>
            </a:r>
          </a:p>
          <a:p>
            <a:endParaRPr lang="en-IN" sz="1400" dirty="0">
              <a:solidFill>
                <a:schemeClr val="bg1"/>
              </a:solidFill>
            </a:endParaRPr>
          </a:p>
          <a:p>
            <a:r>
              <a:rPr lang="en-IN" sz="1400" dirty="0">
                <a:solidFill>
                  <a:schemeClr val="bg1"/>
                </a:solidFill>
              </a:rPr>
              <a:t>Service Policy Improvement: A total of 2259 order has been either returned, rejected, lost, damaged or waiting for pick-up needs to addressed carefully for better service.</a:t>
            </a:r>
          </a:p>
          <a:p>
            <a:endParaRPr lang="en-IN" sz="1300" dirty="0">
              <a:solidFill>
                <a:schemeClr val="bg1"/>
              </a:solidFill>
            </a:endParaRPr>
          </a:p>
        </p:txBody>
      </p:sp>
    </p:spTree>
    <p:extLst>
      <p:ext uri="{BB962C8B-B14F-4D97-AF65-F5344CB8AC3E}">
        <p14:creationId xmlns:p14="http://schemas.microsoft.com/office/powerpoint/2010/main" val="29985909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par>
                          <p:cTn id="11" fill="hold">
                            <p:stCondLst>
                              <p:cond delay="1150"/>
                            </p:stCondLst>
                            <p:childTnLst>
                              <p:par>
                                <p:cTn id="12" presetID="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1650"/>
                            </p:stCondLst>
                            <p:childTnLst>
                              <p:par>
                                <p:cTn id="17" presetID="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2150"/>
                            </p:stCondLst>
                            <p:childTnLst>
                              <p:par>
                                <p:cTn id="22" presetID="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10526395" y="2132330"/>
            <a:ext cx="838200" cy="960120"/>
          </a:xfrm>
          <a:prstGeom prst="rect">
            <a:avLst/>
          </a:prstGeom>
        </p:spPr>
      </p:pic>
      <p:pic>
        <p:nvPicPr>
          <p:cNvPr id="4" name="Image 2" descr="preencoded.png"/>
          <p:cNvPicPr>
            <a:picLocks noChangeAspect="1"/>
          </p:cNvPicPr>
          <p:nvPr/>
        </p:nvPicPr>
        <p:blipFill>
          <a:blip r:embed="rId5"/>
          <a:stretch>
            <a:fillRect/>
          </a:stretch>
        </p:blipFill>
        <p:spPr>
          <a:xfrm>
            <a:off x="10404475" y="264160"/>
            <a:ext cx="960120" cy="960120"/>
          </a:xfrm>
          <a:prstGeom prst="rect">
            <a:avLst/>
          </a:prstGeom>
        </p:spPr>
      </p:pic>
      <p:pic>
        <p:nvPicPr>
          <p:cNvPr id="5" name="Image 3" descr="preencoded.png"/>
          <p:cNvPicPr>
            <a:picLocks noChangeAspect="1"/>
          </p:cNvPicPr>
          <p:nvPr/>
        </p:nvPicPr>
        <p:blipFill>
          <a:blip r:embed="rId6"/>
          <a:stretch>
            <a:fillRect/>
          </a:stretch>
        </p:blipFill>
        <p:spPr>
          <a:xfrm>
            <a:off x="10465435" y="3871258"/>
            <a:ext cx="960120" cy="960120"/>
          </a:xfrm>
          <a:prstGeom prst="rect">
            <a:avLst/>
          </a:prstGeom>
        </p:spPr>
      </p:pic>
      <p:sp>
        <p:nvSpPr>
          <p:cNvPr id="6" name="Text 0"/>
          <p:cNvSpPr/>
          <p:nvPr/>
        </p:nvSpPr>
        <p:spPr>
          <a:xfrm>
            <a:off x="9641840" y="1687830"/>
            <a:ext cx="2590800" cy="87630"/>
          </a:xfrm>
          <a:prstGeom prst="rect">
            <a:avLst/>
          </a:prstGeom>
          <a:noFill/>
          <a:ln/>
        </p:spPr>
        <p:txBody>
          <a:bodyPr wrap="none" lIns="0" tIns="0" rIns="0" bIns="0" rtlCol="0" anchor="ctr"/>
          <a:lstStyle/>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Optimize</a:t>
            </a:r>
          </a:p>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 Operations</a:t>
            </a:r>
            <a:endParaRPr lang="en-US" sz="1933" dirty="0"/>
          </a:p>
        </p:txBody>
      </p:sp>
      <p:sp>
        <p:nvSpPr>
          <p:cNvPr id="7" name="Text 1"/>
          <p:cNvSpPr/>
          <p:nvPr/>
        </p:nvSpPr>
        <p:spPr>
          <a:xfrm>
            <a:off x="800100" y="4229100"/>
            <a:ext cx="3192780" cy="556260"/>
          </a:xfrm>
          <a:prstGeom prst="rect">
            <a:avLst/>
          </a:prstGeom>
          <a:noFill/>
          <a:ln/>
        </p:spPr>
        <p:txBody>
          <a:bodyPr wrap="square" lIns="0" tIns="0" rIns="0" bIns="0" rtlCol="0" anchor="ctr"/>
          <a:lstStyle/>
          <a:p>
            <a:pPr algn="ctr">
              <a:lnSpc>
                <a:spcPts val="2167"/>
              </a:lnSpc>
            </a:pPr>
            <a:endParaRPr lang="en-US" sz="1542" dirty="0"/>
          </a:p>
        </p:txBody>
      </p:sp>
      <p:sp>
        <p:nvSpPr>
          <p:cNvPr id="8" name="Text 2"/>
          <p:cNvSpPr/>
          <p:nvPr/>
        </p:nvSpPr>
        <p:spPr>
          <a:xfrm>
            <a:off x="8206740" y="4229100"/>
            <a:ext cx="960120" cy="711200"/>
          </a:xfrm>
          <a:prstGeom prst="rect">
            <a:avLst/>
          </a:prstGeom>
          <a:noFill/>
          <a:ln/>
        </p:spPr>
        <p:txBody>
          <a:bodyPr wrap="square" lIns="0" tIns="0" rIns="0" bIns="0" rtlCol="0" anchor="ctr"/>
          <a:lstStyle/>
          <a:p>
            <a:pPr algn="ctr">
              <a:lnSpc>
                <a:spcPts val="2167"/>
              </a:lnSpc>
            </a:pPr>
            <a:endParaRPr lang="en-US" sz="1542" dirty="0"/>
          </a:p>
        </p:txBody>
      </p:sp>
      <p:sp>
        <p:nvSpPr>
          <p:cNvPr id="9" name="Text 3"/>
          <p:cNvSpPr/>
          <p:nvPr/>
        </p:nvSpPr>
        <p:spPr>
          <a:xfrm>
            <a:off x="10177780" y="3299460"/>
            <a:ext cx="1595120" cy="502920"/>
          </a:xfrm>
          <a:prstGeom prst="rect">
            <a:avLst/>
          </a:prstGeom>
          <a:noFill/>
          <a:ln/>
        </p:spPr>
        <p:txBody>
          <a:bodyPr wrap="none" lIns="0" tIns="0" rIns="0" bIns="0" rtlCol="0" anchor="ctr"/>
          <a:lstStyle/>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Drive </a:t>
            </a:r>
          </a:p>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Growth</a:t>
            </a:r>
            <a:endParaRPr lang="en-US" sz="1933" dirty="0"/>
          </a:p>
        </p:txBody>
      </p:sp>
      <p:sp>
        <p:nvSpPr>
          <p:cNvPr id="10" name="Text 4"/>
          <p:cNvSpPr/>
          <p:nvPr/>
        </p:nvSpPr>
        <p:spPr>
          <a:xfrm>
            <a:off x="693420" y="236220"/>
            <a:ext cx="2989580" cy="1211580"/>
          </a:xfrm>
          <a:prstGeom prst="rect">
            <a:avLst/>
          </a:prstGeom>
          <a:noFill/>
          <a:ln/>
        </p:spPr>
        <p:txBody>
          <a:bodyPr wrap="none" lIns="0" tIns="0" rIns="0" bIns="0" rtlCol="0" anchor="ctr"/>
          <a:lstStyle/>
          <a:p>
            <a:pPr>
              <a:lnSpc>
                <a:spcPts val="4833"/>
              </a:lnSpc>
            </a:pPr>
            <a:r>
              <a:rPr lang="en-US" sz="3333" b="1" dirty="0">
                <a:solidFill>
                  <a:srgbClr val="FFFFFF"/>
                </a:solidFill>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Conclusion</a:t>
            </a:r>
          </a:p>
        </p:txBody>
      </p:sp>
      <p:sp>
        <p:nvSpPr>
          <p:cNvPr id="11" name="Text 5"/>
          <p:cNvSpPr/>
          <p:nvPr/>
        </p:nvSpPr>
        <p:spPr>
          <a:xfrm>
            <a:off x="10495280" y="5185559"/>
            <a:ext cx="960120" cy="662940"/>
          </a:xfrm>
          <a:prstGeom prst="rect">
            <a:avLst/>
          </a:prstGeom>
          <a:noFill/>
          <a:ln/>
        </p:spPr>
        <p:txBody>
          <a:bodyPr wrap="none" lIns="0" tIns="0" rIns="0" bIns="0" rtlCol="0" anchor="ctr"/>
          <a:lstStyle/>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Monitor </a:t>
            </a:r>
          </a:p>
          <a:p>
            <a:pPr algn="ctr">
              <a:lnSpc>
                <a:spcPts val="2417"/>
              </a:lnSpc>
            </a:pPr>
            <a:r>
              <a:rPr lang="en-US" sz="1933" dirty="0">
                <a:solidFill>
                  <a:srgbClr val="F5F5F5"/>
                </a:solidFill>
                <a:latin typeface="思源黑体-思源黑体-Regular" pitchFamily="34" charset="0"/>
                <a:ea typeface="思源黑体-思源黑体-Regular" pitchFamily="34" charset="-122"/>
                <a:cs typeface="思源黑体-思源黑体-Regular" pitchFamily="34" charset="-120"/>
              </a:rPr>
              <a:t>Metrics</a:t>
            </a:r>
            <a:endParaRPr lang="en-US" sz="1933" dirty="0"/>
          </a:p>
        </p:txBody>
      </p:sp>
      <p:sp>
        <p:nvSpPr>
          <p:cNvPr id="12" name="Text 6"/>
          <p:cNvSpPr/>
          <p:nvPr/>
        </p:nvSpPr>
        <p:spPr>
          <a:xfrm>
            <a:off x="4503420" y="4229100"/>
            <a:ext cx="3192780" cy="556260"/>
          </a:xfrm>
          <a:prstGeom prst="rect">
            <a:avLst/>
          </a:prstGeom>
          <a:noFill/>
          <a:ln/>
        </p:spPr>
        <p:txBody>
          <a:bodyPr wrap="square" lIns="0" tIns="0" rIns="0" bIns="0" rtlCol="0" anchor="ctr"/>
          <a:lstStyle/>
          <a:p>
            <a:pPr algn="ctr">
              <a:lnSpc>
                <a:spcPts val="2167"/>
              </a:lnSpc>
            </a:pPr>
            <a:endParaRPr lang="en-US" sz="1542" dirty="0"/>
          </a:p>
        </p:txBody>
      </p:sp>
      <p:sp>
        <p:nvSpPr>
          <p:cNvPr id="13" name="TextBox 12">
            <a:extLst>
              <a:ext uri="{FF2B5EF4-FFF2-40B4-BE49-F238E27FC236}">
                <a16:creationId xmlns:a16="http://schemas.microsoft.com/office/drawing/2014/main" id="{77A0E3CF-9800-0D49-CD2D-26622E5C68F0}"/>
              </a:ext>
            </a:extLst>
          </p:cNvPr>
          <p:cNvSpPr txBox="1"/>
          <p:nvPr/>
        </p:nvSpPr>
        <p:spPr>
          <a:xfrm>
            <a:off x="693420" y="1536701"/>
            <a:ext cx="9353550" cy="2814617"/>
          </a:xfrm>
          <a:prstGeom prst="rect">
            <a:avLst/>
          </a:prstGeom>
          <a:noFill/>
        </p:spPr>
        <p:txBody>
          <a:bodyPr wrap="square" rtlCol="0">
            <a:spAutoFit/>
          </a:bodyPr>
          <a:lstStyle/>
          <a:p>
            <a:pPr>
              <a:lnSpc>
                <a:spcPct val="150000"/>
              </a:lnSpc>
              <a:buNone/>
            </a:pPr>
            <a:endParaRPr lang="en-US" sz="2000" dirty="0">
              <a:solidFill>
                <a:schemeClr val="tx2">
                  <a:lumMod val="20000"/>
                  <a:lumOff val="80000"/>
                </a:schemeClr>
              </a:solidFill>
            </a:endParaRPr>
          </a:p>
          <a:p>
            <a:pPr>
              <a:lnSpc>
                <a:spcPct val="150000"/>
              </a:lnSpc>
              <a:buNone/>
            </a:pPr>
            <a:r>
              <a:rPr lang="en-US" sz="2000" dirty="0">
                <a:solidFill>
                  <a:schemeClr val="tx2">
                    <a:lumMod val="20000"/>
                    <a:lumOff val="80000"/>
                  </a:schemeClr>
                </a:solidFill>
              </a:rPr>
              <a:t>The analysis has uncovered both strengths and areas of improvement across the business. While revenue and high-performing products present growth opportunities, challenges in fulfillment, returns, and customer behavior demand strategic attention. By acting on the above recommendations, the organization can drive operational efficiency, enhance customer satisfaction, and achieve sustainable growth.</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gtEl>
                                        <p:attrNameLst>
                                          <p:attrName>ppt_x</p:attrName>
                                          <p:attrName>ppt_y</p:attrName>
                                        </p:attrNameLst>
                                      </p:cBhvr>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14"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randombar(horizontal)">
                                      <p:cBhvr>
                                        <p:cTn id="25" dur="5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par>
                                <p:cTn id="30" presetID="14" presetClass="entr" presetSubtype="1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cTn>
                              </p:par>
                            </p:childTnLst>
                          </p:cTn>
                        </p:par>
                        <p:par>
                          <p:cTn id="33" fill="hold">
                            <p:stCondLst>
                              <p:cond delay="2500"/>
                            </p:stCondLst>
                            <p:childTnLst>
                              <p:par>
                                <p:cTn id="34" presetID="14" presetClass="entr" presetSubtype="1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randombar(horizontal)">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6274191" y="0"/>
            <a:ext cx="5917809" cy="6858000"/>
          </a:xfrm>
          <a:prstGeom prst="rect">
            <a:avLst/>
          </a:prstGeom>
          <a:ln>
            <a:noFill/>
          </a:ln>
          <a:effectLst>
            <a:softEdge rad="112500"/>
          </a:effectLst>
        </p:spPr>
      </p:pic>
      <p:sp>
        <p:nvSpPr>
          <p:cNvPr id="4" name="Text 0"/>
          <p:cNvSpPr/>
          <p:nvPr/>
        </p:nvSpPr>
        <p:spPr>
          <a:xfrm>
            <a:off x="693420" y="2522220"/>
            <a:ext cx="3451861"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a:t>
            </a:r>
            <a:r>
              <a:rPr lang="en-US" sz="3867" b="1" dirty="0">
                <a:solidFill>
                  <a:schemeClr val="accent1">
                    <a:lumMod val="60000"/>
                    <a:lumOff val="40000"/>
                  </a:schemeClr>
                </a:solidFill>
                <a:ea typeface="思源黑体-思源黑体-Regular" pitchFamily="34" charset="-122"/>
                <a:cs typeface="思源黑体-思源黑体-Regular" pitchFamily="34" charset="-120"/>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a:t>
            </a:r>
          </a:p>
        </p:txBody>
      </p:sp>
      <p:sp>
        <p:nvSpPr>
          <p:cNvPr id="5" name="Text 1"/>
          <p:cNvSpPr/>
          <p:nvPr/>
        </p:nvSpPr>
        <p:spPr>
          <a:xfrm>
            <a:off x="899160" y="3467100"/>
            <a:ext cx="6256020" cy="556260"/>
          </a:xfrm>
          <a:prstGeom prst="rect">
            <a:avLst/>
          </a:prstGeom>
          <a:noFill/>
          <a:ln/>
        </p:spPr>
        <p:txBody>
          <a:bodyPr wrap="square" lIns="0" tIns="0" rIns="0" bIns="0" rtlCol="0" anchor="ctr"/>
          <a:lstStyle/>
          <a:p>
            <a:pPr>
              <a:lnSpc>
                <a:spcPts val="2167"/>
              </a:lnSpc>
            </a:pPr>
            <a:endParaRPr lang="en-US" sz="1542" dirty="0"/>
          </a:p>
        </p:txBody>
      </p:sp>
      <p:sp>
        <p:nvSpPr>
          <p:cNvPr id="6" name="TextBox 5">
            <a:extLst>
              <a:ext uri="{FF2B5EF4-FFF2-40B4-BE49-F238E27FC236}">
                <a16:creationId xmlns:a16="http://schemas.microsoft.com/office/drawing/2014/main" id="{B8AF51B5-1BD7-4B90-89CB-DB604C5F9074}"/>
              </a:ext>
            </a:extLst>
          </p:cNvPr>
          <p:cNvSpPr txBox="1"/>
          <p:nvPr/>
        </p:nvSpPr>
        <p:spPr>
          <a:xfrm>
            <a:off x="132522" y="5400050"/>
            <a:ext cx="3685735" cy="738664"/>
          </a:xfrm>
          <a:prstGeom prst="rect">
            <a:avLst/>
          </a:prstGeom>
          <a:noFill/>
        </p:spPr>
        <p:txBody>
          <a:bodyPr wrap="square" rtlCol="0">
            <a:spAutoFit/>
          </a:bodyPr>
          <a:lstStyle/>
          <a:p>
            <a:r>
              <a:rPr lang="en-IN" sz="1400" dirty="0">
                <a:solidFill>
                  <a:schemeClr val="bg1"/>
                </a:solidFill>
              </a:rPr>
              <a:t>Contact: souvikroy362@gmail.com</a:t>
            </a:r>
          </a:p>
          <a:p>
            <a:r>
              <a:rPr lang="en-IN" sz="1400" dirty="0" err="1">
                <a:solidFill>
                  <a:schemeClr val="bg1"/>
                </a:solidFill>
              </a:rPr>
              <a:t>Linkedin</a:t>
            </a:r>
            <a:r>
              <a:rPr lang="en-IN" sz="1400" dirty="0">
                <a:solidFill>
                  <a:schemeClr val="bg1"/>
                </a:solidFill>
              </a:rPr>
              <a:t>: </a:t>
            </a:r>
            <a:r>
              <a:rPr lang="en-IN" sz="1400" b="1" dirty="0">
                <a:solidFill>
                  <a:schemeClr val="bg1"/>
                </a:solidFill>
              </a:rPr>
              <a:t>linkedin.com/in/souvik-roy-89964591</a:t>
            </a:r>
          </a:p>
          <a:p>
            <a:r>
              <a:rPr lang="en-IN" sz="1400" dirty="0" err="1">
                <a:solidFill>
                  <a:schemeClr val="bg1"/>
                </a:solidFill>
              </a:rPr>
              <a:t>Github</a:t>
            </a:r>
            <a:r>
              <a:rPr lang="en-IN" sz="1400" dirty="0">
                <a:solidFill>
                  <a:schemeClr val="bg1"/>
                </a:solidFill>
              </a:rPr>
              <a:t>:</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80">
                                          <p:stCondLst>
                                            <p:cond delay="0"/>
                                          </p:stCondLst>
                                        </p:cTn>
                                        <p:tgtEl>
                                          <p:spTgt spid="4">
                                            <p:bg/>
                                          </p:spTgt>
                                        </p:tgtEl>
                                      </p:cBhvr>
                                    </p:animEffect>
                                    <p:anim calcmode="lin" valueType="num">
                                      <p:cBhvr>
                                        <p:cTn id="8" dur="1822" tmFilter="0,0; 0.14,0.36; 0.43,0.73; 0.71,0.91; 1.0,1.0">
                                          <p:stCondLst>
                                            <p:cond delay="0"/>
                                          </p:stCondLst>
                                        </p:cTn>
                                        <p:tgtEl>
                                          <p:spTgt spid="4">
                                            <p:bg/>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bg/>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bg/>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bg/>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bg/>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bg/>
                                          </p:spTgt>
                                        </p:tgtEl>
                                      </p:cBhvr>
                                      <p:to x="100000" y="60000"/>
                                    </p:animScale>
                                    <p:animScale>
                                      <p:cBhvr>
                                        <p:cTn id="14" dur="166" decel="50000">
                                          <p:stCondLst>
                                            <p:cond delay="676"/>
                                          </p:stCondLst>
                                        </p:cTn>
                                        <p:tgtEl>
                                          <p:spTgt spid="4">
                                            <p:bg/>
                                          </p:spTgt>
                                        </p:tgtEl>
                                      </p:cBhvr>
                                      <p:to x="100000" y="100000"/>
                                    </p:animScale>
                                    <p:animScale>
                                      <p:cBhvr>
                                        <p:cTn id="15" dur="26">
                                          <p:stCondLst>
                                            <p:cond delay="1312"/>
                                          </p:stCondLst>
                                        </p:cTn>
                                        <p:tgtEl>
                                          <p:spTgt spid="4">
                                            <p:bg/>
                                          </p:spTgt>
                                        </p:tgtEl>
                                      </p:cBhvr>
                                      <p:to x="100000" y="80000"/>
                                    </p:animScale>
                                    <p:animScale>
                                      <p:cBhvr>
                                        <p:cTn id="16" dur="166" decel="50000">
                                          <p:stCondLst>
                                            <p:cond delay="1338"/>
                                          </p:stCondLst>
                                        </p:cTn>
                                        <p:tgtEl>
                                          <p:spTgt spid="4">
                                            <p:bg/>
                                          </p:spTgt>
                                        </p:tgtEl>
                                      </p:cBhvr>
                                      <p:to x="100000" y="100000"/>
                                    </p:animScale>
                                    <p:animScale>
                                      <p:cBhvr>
                                        <p:cTn id="17" dur="26">
                                          <p:stCondLst>
                                            <p:cond delay="1642"/>
                                          </p:stCondLst>
                                        </p:cTn>
                                        <p:tgtEl>
                                          <p:spTgt spid="4">
                                            <p:bg/>
                                          </p:spTgt>
                                        </p:tgtEl>
                                      </p:cBhvr>
                                      <p:to x="100000" y="90000"/>
                                    </p:animScale>
                                    <p:animScale>
                                      <p:cBhvr>
                                        <p:cTn id="18" dur="166" decel="50000">
                                          <p:stCondLst>
                                            <p:cond delay="1668"/>
                                          </p:stCondLst>
                                        </p:cTn>
                                        <p:tgtEl>
                                          <p:spTgt spid="4">
                                            <p:bg/>
                                          </p:spTgt>
                                        </p:tgtEl>
                                      </p:cBhvr>
                                      <p:to x="100000" y="100000"/>
                                    </p:animScale>
                                    <p:animScale>
                                      <p:cBhvr>
                                        <p:cTn id="19" dur="26">
                                          <p:stCondLst>
                                            <p:cond delay="1808"/>
                                          </p:stCondLst>
                                        </p:cTn>
                                        <p:tgtEl>
                                          <p:spTgt spid="4">
                                            <p:bg/>
                                          </p:spTgt>
                                        </p:tgtEl>
                                      </p:cBhvr>
                                      <p:to x="100000" y="95000"/>
                                    </p:animScale>
                                    <p:animScale>
                                      <p:cBhvr>
                                        <p:cTn id="20" dur="166" decel="50000">
                                          <p:stCondLst>
                                            <p:cond delay="1834"/>
                                          </p:stCondLst>
                                        </p:cTn>
                                        <p:tgtEl>
                                          <p:spTgt spid="4">
                                            <p:bg/>
                                          </p:spTgt>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down)">
                                      <p:cBhvr>
                                        <p:cTn id="24" dur="580">
                                          <p:stCondLst>
                                            <p:cond delay="0"/>
                                          </p:stCondLst>
                                        </p:cTn>
                                        <p:tgtEl>
                                          <p:spTgt spid="4">
                                            <p:txEl>
                                              <p:pRg st="0" end="0"/>
                                            </p:txEl>
                                          </p:spTgt>
                                        </p:tgtEl>
                                      </p:cBhvr>
                                    </p:animEffect>
                                    <p:anim calcmode="lin" valueType="num">
                                      <p:cBhvr>
                                        <p:cTn id="25"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4">
                                            <p:txEl>
                                              <p:pRg st="0" end="0"/>
                                            </p:txEl>
                                          </p:spTgt>
                                        </p:tgtEl>
                                      </p:cBhvr>
                                      <p:to x="100000" y="60000"/>
                                    </p:animScale>
                                    <p:animScale>
                                      <p:cBhvr>
                                        <p:cTn id="31" dur="166" decel="50000">
                                          <p:stCondLst>
                                            <p:cond delay="676"/>
                                          </p:stCondLst>
                                        </p:cTn>
                                        <p:tgtEl>
                                          <p:spTgt spid="4">
                                            <p:txEl>
                                              <p:pRg st="0" end="0"/>
                                            </p:txEl>
                                          </p:spTgt>
                                        </p:tgtEl>
                                      </p:cBhvr>
                                      <p:to x="100000" y="100000"/>
                                    </p:animScale>
                                    <p:animScale>
                                      <p:cBhvr>
                                        <p:cTn id="32" dur="26">
                                          <p:stCondLst>
                                            <p:cond delay="1312"/>
                                          </p:stCondLst>
                                        </p:cTn>
                                        <p:tgtEl>
                                          <p:spTgt spid="4">
                                            <p:txEl>
                                              <p:pRg st="0" end="0"/>
                                            </p:txEl>
                                          </p:spTgt>
                                        </p:tgtEl>
                                      </p:cBhvr>
                                      <p:to x="100000" y="80000"/>
                                    </p:animScale>
                                    <p:animScale>
                                      <p:cBhvr>
                                        <p:cTn id="33" dur="166" decel="50000">
                                          <p:stCondLst>
                                            <p:cond delay="1338"/>
                                          </p:stCondLst>
                                        </p:cTn>
                                        <p:tgtEl>
                                          <p:spTgt spid="4">
                                            <p:txEl>
                                              <p:pRg st="0" end="0"/>
                                            </p:txEl>
                                          </p:spTgt>
                                        </p:tgtEl>
                                      </p:cBhvr>
                                      <p:to x="100000" y="100000"/>
                                    </p:animScale>
                                    <p:animScale>
                                      <p:cBhvr>
                                        <p:cTn id="34" dur="26">
                                          <p:stCondLst>
                                            <p:cond delay="1642"/>
                                          </p:stCondLst>
                                        </p:cTn>
                                        <p:tgtEl>
                                          <p:spTgt spid="4">
                                            <p:txEl>
                                              <p:pRg st="0" end="0"/>
                                            </p:txEl>
                                          </p:spTgt>
                                        </p:tgtEl>
                                      </p:cBhvr>
                                      <p:to x="100000" y="90000"/>
                                    </p:animScale>
                                    <p:animScale>
                                      <p:cBhvr>
                                        <p:cTn id="35" dur="166" decel="50000">
                                          <p:stCondLst>
                                            <p:cond delay="1668"/>
                                          </p:stCondLst>
                                        </p:cTn>
                                        <p:tgtEl>
                                          <p:spTgt spid="4">
                                            <p:txEl>
                                              <p:pRg st="0" end="0"/>
                                            </p:txEl>
                                          </p:spTgt>
                                        </p:tgtEl>
                                      </p:cBhvr>
                                      <p:to x="100000" y="100000"/>
                                    </p:animScale>
                                    <p:animScale>
                                      <p:cBhvr>
                                        <p:cTn id="36" dur="26">
                                          <p:stCondLst>
                                            <p:cond delay="1808"/>
                                          </p:stCondLst>
                                        </p:cTn>
                                        <p:tgtEl>
                                          <p:spTgt spid="4">
                                            <p:txEl>
                                              <p:pRg st="0" end="0"/>
                                            </p:txEl>
                                          </p:spTgt>
                                        </p:tgtEl>
                                      </p:cBhvr>
                                      <p:to x="100000" y="95000"/>
                                    </p:animScale>
                                    <p:animScale>
                                      <p:cBhvr>
                                        <p:cTn id="37" dur="166" decel="50000">
                                          <p:stCondLst>
                                            <p:cond delay="1834"/>
                                          </p:stCondLst>
                                        </p:cTn>
                                        <p:tgtEl>
                                          <p:spTgt spid="4">
                                            <p:txEl>
                                              <p:pRg st="0" end="0"/>
                                            </p:txEl>
                                          </p:spTgt>
                                        </p:tgtEl>
                                      </p:cBhvr>
                                      <p:to x="100000" y="100000"/>
                                    </p:animScale>
                                  </p:childTnLst>
                                </p:cTn>
                              </p:par>
                            </p:childTnLst>
                          </p:cTn>
                        </p:par>
                        <p:par>
                          <p:cTn id="38" fill="hold">
                            <p:stCondLst>
                              <p:cond delay="4000"/>
                            </p:stCondLst>
                            <p:childTnLst>
                              <p:par>
                                <p:cTn id="39" presetID="21" presetClass="entr" presetSubtype="2"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heel(2)">
                                      <p:cBhvr>
                                        <p:cTn id="4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6"/>
          <a:stretch>
            <a:fillRect/>
          </a:stretch>
        </p:blipFill>
        <p:spPr>
          <a:xfrm>
            <a:off x="0" y="7620"/>
            <a:ext cx="12192000" cy="6865620"/>
          </a:xfrm>
          <a:prstGeom prst="rect">
            <a:avLst/>
          </a:prstGeom>
        </p:spPr>
      </p:pic>
      <p:sp>
        <p:nvSpPr>
          <p:cNvPr id="4" name="Text 0"/>
          <p:cNvSpPr/>
          <p:nvPr/>
        </p:nvSpPr>
        <p:spPr>
          <a:xfrm>
            <a:off x="426720" y="2702242"/>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5" name="Text 1"/>
          <p:cNvSpPr/>
          <p:nvPr/>
        </p:nvSpPr>
        <p:spPr>
          <a:xfrm>
            <a:off x="426720" y="2232660"/>
            <a:ext cx="4991100" cy="312420"/>
          </a:xfrm>
          <a:prstGeom prst="rect">
            <a:avLst/>
          </a:prstGeom>
          <a:noFill/>
          <a:ln/>
        </p:spPr>
        <p:txBody>
          <a:bodyPr wrap="none" lIns="0" tIns="0" rIns="0" bIns="0" rtlCol="0" anchor="ctr"/>
          <a:lstStyle/>
          <a:p>
            <a:pPr marL="342900" indent="-342900">
              <a:lnSpc>
                <a:spcPts val="2417"/>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
        <p:nvSpPr>
          <p:cNvPr id="6" name="Text 2"/>
          <p:cNvSpPr/>
          <p:nvPr/>
        </p:nvSpPr>
        <p:spPr>
          <a:xfrm>
            <a:off x="6309360" y="2758440"/>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7" name="Text 3"/>
          <p:cNvSpPr/>
          <p:nvPr/>
        </p:nvSpPr>
        <p:spPr>
          <a:xfrm>
            <a:off x="6309360" y="2232660"/>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8" name="Text 4"/>
          <p:cNvSpPr/>
          <p:nvPr/>
        </p:nvSpPr>
        <p:spPr>
          <a:xfrm>
            <a:off x="899160" y="4333875"/>
            <a:ext cx="5402582"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9" name="Text 5"/>
          <p:cNvSpPr/>
          <p:nvPr/>
        </p:nvSpPr>
        <p:spPr>
          <a:xfrm>
            <a:off x="426720" y="3229293"/>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0" name="Text 6"/>
          <p:cNvSpPr/>
          <p:nvPr/>
        </p:nvSpPr>
        <p:spPr>
          <a:xfrm>
            <a:off x="6309360" y="3284220"/>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1" name="Text 7"/>
          <p:cNvSpPr/>
          <p:nvPr/>
        </p:nvSpPr>
        <p:spPr>
          <a:xfrm>
            <a:off x="891541" y="5025390"/>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2" name="Text 8"/>
          <p:cNvSpPr/>
          <p:nvPr/>
        </p:nvSpPr>
        <p:spPr>
          <a:xfrm>
            <a:off x="6301740" y="4312921"/>
            <a:ext cx="4642925"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3" name="Text 9"/>
          <p:cNvSpPr/>
          <p:nvPr/>
        </p:nvSpPr>
        <p:spPr>
          <a:xfrm>
            <a:off x="6309360" y="3817620"/>
            <a:ext cx="4991100" cy="312420"/>
          </a:xfrm>
          <a:prstGeom prst="rect">
            <a:avLst/>
          </a:prstGeom>
          <a:noFill/>
          <a:ln/>
        </p:spPr>
        <p:txBody>
          <a:bodyPr wrap="non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4" name="Text 10"/>
          <p:cNvSpPr/>
          <p:nvPr/>
        </p:nvSpPr>
        <p:spPr>
          <a:xfrm>
            <a:off x="899160" y="3887470"/>
            <a:ext cx="4991100" cy="469900"/>
          </a:xfrm>
          <a:prstGeom prst="rect">
            <a:avLst/>
          </a:prstGeom>
          <a:noFill/>
          <a:ln/>
        </p:spPr>
        <p:txBody>
          <a:bodyPr wrap="square" lIns="0" tIns="0" rIns="0" bIns="0" rtlCol="0" anchor="ctr"/>
          <a:lstStyle/>
          <a:p>
            <a:pPr>
              <a:lnSpc>
                <a:spcPts val="2417"/>
              </a:lnSpc>
            </a:pPr>
            <a:endParaRPr lang="en-US" sz="2000" dirty="0">
              <a:latin typeface="Calibri" panose="020F0502020204030204" pitchFamily="34" charset="0"/>
              <a:cs typeface="Calibri" panose="020F0502020204030204" pitchFamily="34" charset="0"/>
            </a:endParaRPr>
          </a:p>
        </p:txBody>
      </p:sp>
      <p:sp>
        <p:nvSpPr>
          <p:cNvPr id="15" name="Text 11"/>
          <p:cNvSpPr/>
          <p:nvPr/>
        </p:nvSpPr>
        <p:spPr>
          <a:xfrm>
            <a:off x="232756" y="88122"/>
            <a:ext cx="3948332" cy="535285"/>
          </a:xfrm>
          <a:prstGeom prst="rect">
            <a:avLst/>
          </a:prstGeom>
          <a:noFill/>
          <a:ln/>
        </p:spPr>
        <p:txBody>
          <a:bodyPr wrap="none" lIns="0" tIns="0" rIns="0" bIns="0" rtlCol="0" anchor="ctr"/>
          <a:lstStyle/>
          <a:p>
            <a:pPr>
              <a:lnSpc>
                <a:spcPts val="6675"/>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CONTENTS</a:t>
            </a:r>
          </a:p>
        </p:txBody>
      </p:sp>
      <p:sp>
        <p:nvSpPr>
          <p:cNvPr id="18" name="TextBox 17">
            <a:extLst>
              <a:ext uri="{FF2B5EF4-FFF2-40B4-BE49-F238E27FC236}">
                <a16:creationId xmlns:a16="http://schemas.microsoft.com/office/drawing/2014/main" id="{5858A4CD-A842-4B39-BB9E-BEE84E56950A}"/>
              </a:ext>
            </a:extLst>
          </p:cNvPr>
          <p:cNvSpPr txBox="1"/>
          <p:nvPr/>
        </p:nvSpPr>
        <p:spPr>
          <a:xfrm>
            <a:off x="660303" y="780569"/>
            <a:ext cx="6335881" cy="618720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Introduction</a:t>
            </a:r>
          </a:p>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Problem Stakeholder</a:t>
            </a:r>
          </a:p>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Key Focus Areas</a:t>
            </a:r>
          </a:p>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Key KPIs</a:t>
            </a:r>
          </a:p>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Final Dashboard</a:t>
            </a:r>
          </a:p>
          <a:p>
            <a:pPr marL="342900" indent="-34290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Daily sales, Weekday Sales</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 Order Fulfillment, Top Salling Category</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 Weekday ordered QTD</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Return VS Cancellation</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Sales by State</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Data Analysis Approach</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Recommendation</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Conclusion </a:t>
            </a:r>
          </a:p>
          <a:p>
            <a:pPr marL="285750" indent="-285750">
              <a:lnSpc>
                <a:spcPct val="150000"/>
              </a:lnSpc>
              <a:buFont typeface="Arial" panose="020B0604020202020204" pitchFamily="34" charset="0"/>
              <a:buChar char="•"/>
            </a:pPr>
            <a:r>
              <a:rPr lang="en-US" sz="1900" dirty="0">
                <a:solidFill>
                  <a:srgbClr val="F5F5F5"/>
                </a:solidFill>
                <a:latin typeface="Calibri" panose="020F0502020204030204" pitchFamily="34" charset="0"/>
                <a:ea typeface="思源黑体-思源黑体-Regular" pitchFamily="34" charset="-122"/>
                <a:cs typeface="Calibri" panose="020F0502020204030204" pitchFamily="34" charset="0"/>
              </a:rPr>
              <a:t>Thank You</a:t>
            </a:r>
            <a:endParaRPr lang="en-US" sz="1900" dirty="0">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C9F0120D-996E-4B78-9155-710427948C96}"/>
              </a:ext>
            </a:extLst>
          </p:cNvPr>
          <p:cNvPicPr>
            <a:picLocks noChangeAspect="1"/>
          </p:cNvPicPr>
          <p:nvPr/>
        </p:nvPicPr>
        <p:blipFill>
          <a:blip r:embed="rId7"/>
          <a:stretch>
            <a:fillRect/>
          </a:stretch>
        </p:blipFill>
        <p:spPr>
          <a:xfrm>
            <a:off x="7461005" y="209402"/>
            <a:ext cx="4107328" cy="5610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Audio 18">
            <a:hlinkClick r:id="" action="ppaction://media"/>
            <a:extLst>
              <a:ext uri="{FF2B5EF4-FFF2-40B4-BE49-F238E27FC236}">
                <a16:creationId xmlns:a16="http://schemas.microsoft.com/office/drawing/2014/main" id="{533ED040-9B1E-47CE-BC9C-DC011CF7B23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6249">
        <p14:prism isInverted="1"/>
      </p:transition>
    </mc:Choice>
    <mc:Fallback xmlns="">
      <p:transition spd="slow" advTm="62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26" presetClass="entr" presetSubtype="0"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80">
                                          <p:stCondLst>
                                            <p:cond delay="0"/>
                                          </p:stCondLst>
                                        </p:cTn>
                                        <p:tgtEl>
                                          <p:spTgt spid="20"/>
                                        </p:tgtEl>
                                      </p:cBhvr>
                                    </p:animEffect>
                                    <p:anim calcmode="lin" valueType="num">
                                      <p:cBhvr>
                                        <p:cTn id="11"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6" dur="26">
                                          <p:stCondLst>
                                            <p:cond delay="650"/>
                                          </p:stCondLst>
                                        </p:cTn>
                                        <p:tgtEl>
                                          <p:spTgt spid="20"/>
                                        </p:tgtEl>
                                      </p:cBhvr>
                                      <p:to x="100000" y="60000"/>
                                    </p:animScale>
                                    <p:animScale>
                                      <p:cBhvr>
                                        <p:cTn id="17" dur="166" decel="50000">
                                          <p:stCondLst>
                                            <p:cond delay="676"/>
                                          </p:stCondLst>
                                        </p:cTn>
                                        <p:tgtEl>
                                          <p:spTgt spid="20"/>
                                        </p:tgtEl>
                                      </p:cBhvr>
                                      <p:to x="100000" y="100000"/>
                                    </p:animScale>
                                    <p:animScale>
                                      <p:cBhvr>
                                        <p:cTn id="18" dur="26">
                                          <p:stCondLst>
                                            <p:cond delay="1312"/>
                                          </p:stCondLst>
                                        </p:cTn>
                                        <p:tgtEl>
                                          <p:spTgt spid="20"/>
                                        </p:tgtEl>
                                      </p:cBhvr>
                                      <p:to x="100000" y="80000"/>
                                    </p:animScale>
                                    <p:animScale>
                                      <p:cBhvr>
                                        <p:cTn id="19" dur="166" decel="50000">
                                          <p:stCondLst>
                                            <p:cond delay="1338"/>
                                          </p:stCondLst>
                                        </p:cTn>
                                        <p:tgtEl>
                                          <p:spTgt spid="20"/>
                                        </p:tgtEl>
                                      </p:cBhvr>
                                      <p:to x="100000" y="100000"/>
                                    </p:animScale>
                                    <p:animScale>
                                      <p:cBhvr>
                                        <p:cTn id="20" dur="26">
                                          <p:stCondLst>
                                            <p:cond delay="1642"/>
                                          </p:stCondLst>
                                        </p:cTn>
                                        <p:tgtEl>
                                          <p:spTgt spid="20"/>
                                        </p:tgtEl>
                                      </p:cBhvr>
                                      <p:to x="100000" y="90000"/>
                                    </p:animScale>
                                    <p:animScale>
                                      <p:cBhvr>
                                        <p:cTn id="21" dur="166" decel="50000">
                                          <p:stCondLst>
                                            <p:cond delay="1668"/>
                                          </p:stCondLst>
                                        </p:cTn>
                                        <p:tgtEl>
                                          <p:spTgt spid="20"/>
                                        </p:tgtEl>
                                      </p:cBhvr>
                                      <p:to x="100000" y="100000"/>
                                    </p:animScale>
                                    <p:animScale>
                                      <p:cBhvr>
                                        <p:cTn id="22" dur="26">
                                          <p:stCondLst>
                                            <p:cond delay="1808"/>
                                          </p:stCondLst>
                                        </p:cTn>
                                        <p:tgtEl>
                                          <p:spTgt spid="20"/>
                                        </p:tgtEl>
                                      </p:cBhvr>
                                      <p:to x="100000" y="95000"/>
                                    </p:animScale>
                                    <p:animScale>
                                      <p:cBhvr>
                                        <p:cTn id="23" dur="166" decel="50000">
                                          <p:stCondLst>
                                            <p:cond delay="1834"/>
                                          </p:stCondLst>
                                        </p:cTn>
                                        <p:tgtEl>
                                          <p:spTgt spid="20"/>
                                        </p:tgtEl>
                                      </p:cBhvr>
                                      <p:to x="100000" y="100000"/>
                                    </p:animScale>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par>
                          <p:cTn id="28" fill="hold">
                            <p:stCondLst>
                              <p:cond delay="2500"/>
                            </p:stCondLst>
                            <p:childTnLst>
                              <p:par>
                                <p:cTn id="29" presetID="34" presetClass="emph" presetSubtype="0" fill="hold" grpId="0" nodeType="afterEffect">
                                  <p:stCondLst>
                                    <p:cond delay="0"/>
                                  </p:stCondLst>
                                  <p:iterate type="lt">
                                    <p:tmPct val="10000"/>
                                  </p:iterate>
                                  <p:childTnLst>
                                    <p:animMotion origin="layout" path="M 0.0 0.0 L 0.0 -0.07213" pathEditMode="relative" ptsTypes="">
                                      <p:cBhvr>
                                        <p:cTn id="30" dur="250" accel="50000" decel="50000" autoRev="1" fill="hold">
                                          <p:stCondLst>
                                            <p:cond delay="0"/>
                                          </p:stCondLst>
                                        </p:cTn>
                                        <p:tgtEl>
                                          <p:spTgt spid="15"/>
                                        </p:tgtEl>
                                        <p:attrNameLst>
                                          <p:attrName>ppt_x</p:attrName>
                                          <p:attrName>ppt_y</p:attrName>
                                        </p:attrNameLst>
                                      </p:cBhvr>
                                    </p:animMotion>
                                    <p:animRot by="1500000">
                                      <p:cBhvr>
                                        <p:cTn id="31" dur="125" fill="hold">
                                          <p:stCondLst>
                                            <p:cond delay="0"/>
                                          </p:stCondLst>
                                        </p:cTn>
                                        <p:tgtEl>
                                          <p:spTgt spid="15"/>
                                        </p:tgtEl>
                                        <p:attrNameLst>
                                          <p:attrName>r</p:attrName>
                                        </p:attrNameLst>
                                      </p:cBhvr>
                                    </p:animRot>
                                    <p:animRot by="-1500000">
                                      <p:cBhvr>
                                        <p:cTn id="32" dur="125" fill="hold">
                                          <p:stCondLst>
                                            <p:cond delay="125"/>
                                          </p:stCondLst>
                                        </p:cTn>
                                        <p:tgtEl>
                                          <p:spTgt spid="15"/>
                                        </p:tgtEl>
                                        <p:attrNameLst>
                                          <p:attrName>r</p:attrName>
                                        </p:attrNameLst>
                                      </p:cBhvr>
                                    </p:animRot>
                                    <p:animRot by="-1500000">
                                      <p:cBhvr>
                                        <p:cTn id="33" dur="125" fill="hold">
                                          <p:stCondLst>
                                            <p:cond delay="250"/>
                                          </p:stCondLst>
                                        </p:cTn>
                                        <p:tgtEl>
                                          <p:spTgt spid="15"/>
                                        </p:tgtEl>
                                        <p:attrNameLst>
                                          <p:attrName>r</p:attrName>
                                        </p:attrNameLst>
                                      </p:cBhvr>
                                    </p:animRot>
                                    <p:animRot by="1500000">
                                      <p:cBhvr>
                                        <p:cTn id="34" dur="125" fill="hold">
                                          <p:stCondLst>
                                            <p:cond delay="375"/>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9"/>
                </p:tgtEl>
              </p:cMediaNode>
            </p:audio>
          </p:childTnLst>
        </p:cTn>
      </p:par>
    </p:tnLst>
    <p:bldLst>
      <p:bldP spid="15"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1" y="0"/>
            <a:ext cx="12295163" cy="6858001"/>
          </a:xfrm>
          <a:prstGeom prst="rect">
            <a:avLst/>
          </a:prstGeom>
        </p:spPr>
      </p:pic>
      <p:pic>
        <p:nvPicPr>
          <p:cNvPr id="4" name="Image 2" descr="preencoded.png"/>
          <p:cNvPicPr>
            <a:picLocks noChangeAspect="1"/>
          </p:cNvPicPr>
          <p:nvPr/>
        </p:nvPicPr>
        <p:blipFill>
          <a:blip r:embed="rId6"/>
          <a:stretch>
            <a:fillRect/>
          </a:stretch>
        </p:blipFill>
        <p:spPr>
          <a:xfrm>
            <a:off x="7733000" y="1335232"/>
            <a:ext cx="4322584" cy="4621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1"/>
          <p:cNvSpPr/>
          <p:nvPr/>
        </p:nvSpPr>
        <p:spPr>
          <a:xfrm>
            <a:off x="468337" y="418671"/>
            <a:ext cx="3034518"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Introduction</a:t>
            </a:r>
          </a:p>
        </p:txBody>
      </p:sp>
      <p:sp>
        <p:nvSpPr>
          <p:cNvPr id="7" name="TextBox 6">
            <a:extLst>
              <a:ext uri="{FF2B5EF4-FFF2-40B4-BE49-F238E27FC236}">
                <a16:creationId xmlns:a16="http://schemas.microsoft.com/office/drawing/2014/main" id="{73106857-C425-B1C7-BF70-07E905DD9AF2}"/>
              </a:ext>
            </a:extLst>
          </p:cNvPr>
          <p:cNvSpPr txBox="1"/>
          <p:nvPr/>
        </p:nvSpPr>
        <p:spPr>
          <a:xfrm>
            <a:off x="136417" y="1570464"/>
            <a:ext cx="7641559" cy="4661276"/>
          </a:xfrm>
          <a:prstGeom prst="rect">
            <a:avLst/>
          </a:prstGeom>
          <a:noFill/>
        </p:spPr>
        <p:txBody>
          <a:bodyPr wrap="square" rtlCol="0">
            <a:spAutoFit/>
          </a:bodyPr>
          <a:lstStyle/>
          <a:p>
            <a:pPr>
              <a:lnSpc>
                <a:spcPct val="150000"/>
              </a:lnSpc>
            </a:pPr>
            <a:r>
              <a:rPr lang="en-US" sz="2000" dirty="0">
                <a:solidFill>
                  <a:schemeClr val="accent1">
                    <a:lumMod val="20000"/>
                    <a:lumOff val="80000"/>
                  </a:schemeClr>
                </a:solidFill>
              </a:rPr>
              <a:t>This project focuses on optimizing the operations of an e-commerce company facing challenges that hinder growth and customer satisfaction. By leveraging data-driven analysis, the project explores key areas such as financial performance, customer behavior, logistics, and product management. The dataset includes order details, fulfillment methods, product categories, quantities, and sales amounts. The goal is to identify trends, calculate key performance indicators (KPIs), and uncover actionable insights. Through this analysis, the company can improve customer experience, reduce operational inefficiencies, and drive sustainable growth in a competitive online retail environment.</a:t>
            </a:r>
            <a:endParaRPr lang="en-IN" sz="2000" dirty="0">
              <a:solidFill>
                <a:schemeClr val="accent1">
                  <a:lumMod val="20000"/>
                  <a:lumOff val="80000"/>
                </a:schemeClr>
              </a:solidFill>
            </a:endParaRPr>
          </a:p>
        </p:txBody>
      </p:sp>
      <p:pic>
        <p:nvPicPr>
          <p:cNvPr id="8" name="Audio 7">
            <a:hlinkClick r:id="" action="ppaction://media"/>
            <a:extLst>
              <a:ext uri="{FF2B5EF4-FFF2-40B4-BE49-F238E27FC236}">
                <a16:creationId xmlns:a16="http://schemas.microsoft.com/office/drawing/2014/main" id="{A11CD4D0-8482-4386-AC2B-EA7188CB71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6833">
        <p14:prism isInverted="1"/>
      </p:transition>
    </mc:Choice>
    <mc:Fallback xmlns="">
      <p:transition spd="slow" advTm="68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 calcmode="lin" valueType="num">
                                      <p:cBhvr additive="base">
                                        <p:cTn id="10"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34" presetClass="emph" presetSubtype="0" fill="hold" grpId="0" nodeType="after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6"/>
                                        </p:tgtEl>
                                        <p:attrNameLst>
                                          <p:attrName>ppt_x</p:attrName>
                                          <p:attrName>ppt_y</p:attrName>
                                        </p:attrNameLst>
                                      </p:cBhvr>
                                    </p:animMotion>
                                    <p:animRot by="1500000">
                                      <p:cBhvr>
                                        <p:cTn id="15" dur="125" fill="hold">
                                          <p:stCondLst>
                                            <p:cond delay="0"/>
                                          </p:stCondLst>
                                        </p:cTn>
                                        <p:tgtEl>
                                          <p:spTgt spid="6"/>
                                        </p:tgtEl>
                                        <p:attrNameLst>
                                          <p:attrName>r</p:attrName>
                                        </p:attrNameLst>
                                      </p:cBhvr>
                                    </p:animRot>
                                    <p:animRot by="-1500000">
                                      <p:cBhvr>
                                        <p:cTn id="16" dur="125" fill="hold">
                                          <p:stCondLst>
                                            <p:cond delay="125"/>
                                          </p:stCondLst>
                                        </p:cTn>
                                        <p:tgtEl>
                                          <p:spTgt spid="6"/>
                                        </p:tgtEl>
                                        <p:attrNameLst>
                                          <p:attrName>r</p:attrName>
                                        </p:attrNameLst>
                                      </p:cBhvr>
                                    </p:animRot>
                                    <p:animRot by="-1500000">
                                      <p:cBhvr>
                                        <p:cTn id="17" dur="125" fill="hold">
                                          <p:stCondLst>
                                            <p:cond delay="250"/>
                                          </p:stCondLst>
                                        </p:cTn>
                                        <p:tgtEl>
                                          <p:spTgt spid="6"/>
                                        </p:tgtEl>
                                        <p:attrNameLst>
                                          <p:attrName>r</p:attrName>
                                        </p:attrNameLst>
                                      </p:cBhvr>
                                    </p:animRot>
                                    <p:animRot by="1500000">
                                      <p:cBhvr>
                                        <p:cTn id="18" dur="125" fill="hold">
                                          <p:stCondLst>
                                            <p:cond delay="375"/>
                                          </p:stCondLst>
                                        </p:cTn>
                                        <p:tgtEl>
                                          <p:spTgt spid="6"/>
                                        </p:tgtEl>
                                        <p:attrNameLst>
                                          <p:attrName>r</p:attrName>
                                        </p:attrNameLst>
                                      </p:cBhvr>
                                    </p:animRot>
                                  </p:childTnLst>
                                </p:cTn>
                              </p:par>
                            </p:childTnLst>
                          </p:cTn>
                        </p:par>
                        <p:par>
                          <p:cTn id="19" fill="hold">
                            <p:stCondLst>
                              <p:cond delay="1550"/>
                            </p:stCondLst>
                            <p:childTnLst>
                              <p:par>
                                <p:cTn id="20" presetID="21" presetClass="entr" presetSubtype="3"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3)">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8"/>
                </p:tgtEl>
              </p:cMediaNode>
            </p:audio>
          </p:childTnLst>
        </p:cTn>
      </p:par>
    </p:tnLst>
    <p:bldLst>
      <p:bldP spid="6" grpId="0" animBg="1"/>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5B6B7CA-7429-4609-80C2-B9FEF8B45117}"/>
              </a:ext>
            </a:extLst>
          </p:cNvPr>
          <p:cNvPicPr>
            <a:picLocks noChangeAspect="1"/>
          </p:cNvPicPr>
          <p:nvPr/>
        </p:nvPicPr>
        <p:blipFill>
          <a:blip r:embed="rId4"/>
          <a:stretch>
            <a:fillRect/>
          </a:stretch>
        </p:blipFill>
        <p:spPr>
          <a:xfrm>
            <a:off x="-1" y="0"/>
            <a:ext cx="12295163" cy="6858001"/>
          </a:xfrm>
          <a:prstGeom prst="rect">
            <a:avLst/>
          </a:prstGeom>
        </p:spPr>
      </p:pic>
      <p:sp>
        <p:nvSpPr>
          <p:cNvPr id="3" name="TextBox 2">
            <a:extLst>
              <a:ext uri="{FF2B5EF4-FFF2-40B4-BE49-F238E27FC236}">
                <a16:creationId xmlns:a16="http://schemas.microsoft.com/office/drawing/2014/main" id="{BE5CE4CE-0382-4C7E-9EE8-C58087A7ACBB}"/>
              </a:ext>
            </a:extLst>
          </p:cNvPr>
          <p:cNvSpPr txBox="1"/>
          <p:nvPr/>
        </p:nvSpPr>
        <p:spPr>
          <a:xfrm>
            <a:off x="506437" y="253217"/>
            <a:ext cx="4937760" cy="707886"/>
          </a:xfrm>
          <a:prstGeom prst="rect">
            <a:avLst/>
          </a:prstGeom>
          <a:noFill/>
        </p:spPr>
        <p:txBody>
          <a:bodyPr wrap="square" rtlCol="0">
            <a:spAutoFit/>
          </a:bodyPr>
          <a:lstStyle/>
          <a:p>
            <a:r>
              <a:rPr lang="en-I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Company</a:t>
            </a:r>
            <a:r>
              <a:rPr lang="en-IN" sz="3870" dirty="0">
                <a:solidFill>
                  <a:schemeClr val="bg1"/>
                </a:solidFill>
              </a:rPr>
              <a:t> </a:t>
            </a:r>
            <a:r>
              <a:rPr lang="en-I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Background</a:t>
            </a:r>
          </a:p>
        </p:txBody>
      </p:sp>
      <p:sp>
        <p:nvSpPr>
          <p:cNvPr id="5" name="TextBox 4">
            <a:extLst>
              <a:ext uri="{FF2B5EF4-FFF2-40B4-BE49-F238E27FC236}">
                <a16:creationId xmlns:a16="http://schemas.microsoft.com/office/drawing/2014/main" id="{F1DA23C9-85B7-4CA7-9B63-B19CC0288E53}"/>
              </a:ext>
            </a:extLst>
          </p:cNvPr>
          <p:cNvSpPr txBox="1"/>
          <p:nvPr/>
        </p:nvSpPr>
        <p:spPr>
          <a:xfrm>
            <a:off x="506437" y="1662782"/>
            <a:ext cx="5345723" cy="2246769"/>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bg1"/>
                </a:solidFill>
              </a:rPr>
              <a:t>The e-commerce company is facing multiple</a:t>
            </a:r>
          </a:p>
          <a:p>
            <a:r>
              <a:rPr lang="en-IN" sz="2000" dirty="0">
                <a:solidFill>
                  <a:schemeClr val="bg1"/>
                </a:solidFill>
              </a:rPr>
              <a:t>      operational challenges that hinder growth and</a:t>
            </a:r>
          </a:p>
          <a:p>
            <a:r>
              <a:rPr lang="en-IN" sz="2000" dirty="0">
                <a:solidFill>
                  <a:schemeClr val="bg1"/>
                </a:solidFill>
              </a:rPr>
              <a:t>       customer satisfaction.</a:t>
            </a: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r>
              <a:rPr lang="en-IN" sz="2000" dirty="0">
                <a:solidFill>
                  <a:schemeClr val="bg1"/>
                </a:solidFill>
              </a:rPr>
              <a:t>To address these issues, the company is</a:t>
            </a:r>
          </a:p>
          <a:p>
            <a:r>
              <a:rPr lang="en-IN" sz="2000" dirty="0">
                <a:solidFill>
                  <a:schemeClr val="bg1"/>
                </a:solidFill>
              </a:rPr>
              <a:t>      leveraging data-driven insights to optimize</a:t>
            </a:r>
          </a:p>
          <a:p>
            <a:r>
              <a:rPr lang="en-IN" sz="2000" dirty="0">
                <a:solidFill>
                  <a:schemeClr val="bg1"/>
                </a:solidFill>
              </a:rPr>
              <a:t>      operations.</a:t>
            </a:r>
          </a:p>
        </p:txBody>
      </p:sp>
      <p:pic>
        <p:nvPicPr>
          <p:cNvPr id="8" name="Picture 7">
            <a:extLst>
              <a:ext uri="{FF2B5EF4-FFF2-40B4-BE49-F238E27FC236}">
                <a16:creationId xmlns:a16="http://schemas.microsoft.com/office/drawing/2014/main" id="{94CDC1DB-DFD6-471D-9445-6329FBF432E0}"/>
              </a:ext>
            </a:extLst>
          </p:cNvPr>
          <p:cNvPicPr>
            <a:picLocks noChangeAspect="1"/>
          </p:cNvPicPr>
          <p:nvPr/>
        </p:nvPicPr>
        <p:blipFill>
          <a:blip r:embed="rId5"/>
          <a:stretch>
            <a:fillRect/>
          </a:stretch>
        </p:blipFill>
        <p:spPr>
          <a:xfrm>
            <a:off x="6997211" y="733528"/>
            <a:ext cx="4152900" cy="410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Audio 8">
            <a:hlinkClick r:id="" action="ppaction://media"/>
            <a:extLst>
              <a:ext uri="{FF2B5EF4-FFF2-40B4-BE49-F238E27FC236}">
                <a16:creationId xmlns:a16="http://schemas.microsoft.com/office/drawing/2014/main" id="{6CE8F9C5-913C-4293-A285-19AED86B00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61832759"/>
      </p:ext>
    </p:extLst>
  </p:cSld>
  <p:clrMapOvr>
    <a:masterClrMapping/>
  </p:clrMapOvr>
  <mc:AlternateContent xmlns:mc="http://schemas.openxmlformats.org/markup-compatibility/2006" xmlns:p14="http://schemas.microsoft.com/office/powerpoint/2010/main">
    <mc:Choice Requires="p14">
      <p:transition spd="slow" p14:dur="1600" advTm="5619">
        <p14:prism isInverted="1"/>
      </p:transition>
    </mc:Choice>
    <mc:Fallback xmlns="">
      <p:transition spd="slow" advTm="56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34" presetClass="emph" presetSubtype="0" fill="hold" grpId="0" nodeType="afterEffect">
                                  <p:stCondLst>
                                    <p:cond delay="0"/>
                                  </p:stCondLst>
                                  <p:iterate type="lt">
                                    <p:tmPct val="10000"/>
                                  </p:iterate>
                                  <p:childTnLst>
                                    <p:animMotion origin="layout" path="M 0.0 0.0 L 0.0 -0.07213" pathEditMode="relative" ptsTypes="">
                                      <p:cBhvr>
                                        <p:cTn id="15" dur="250" accel="50000" decel="50000" autoRev="1" fill="hold">
                                          <p:stCondLst>
                                            <p:cond delay="0"/>
                                          </p:stCondLst>
                                        </p:cTn>
                                        <p:tgtEl>
                                          <p:spTgt spid="3"/>
                                        </p:tgtEl>
                                        <p:attrNameLst>
                                          <p:attrName>ppt_x</p:attrName>
                                          <p:attrName>ppt_y</p:attrName>
                                        </p:attrNameLst>
                                      </p:cBhvr>
                                    </p:animMotion>
                                    <p:animRot by="1500000">
                                      <p:cBhvr>
                                        <p:cTn id="16" dur="125" fill="hold">
                                          <p:stCondLst>
                                            <p:cond delay="0"/>
                                          </p:stCondLst>
                                        </p:cTn>
                                        <p:tgtEl>
                                          <p:spTgt spid="3"/>
                                        </p:tgtEl>
                                        <p:attrNameLst>
                                          <p:attrName>r</p:attrName>
                                        </p:attrNameLst>
                                      </p:cBhvr>
                                    </p:animRot>
                                    <p:animRot by="-1500000">
                                      <p:cBhvr>
                                        <p:cTn id="17" dur="125" fill="hold">
                                          <p:stCondLst>
                                            <p:cond delay="125"/>
                                          </p:stCondLst>
                                        </p:cTn>
                                        <p:tgtEl>
                                          <p:spTgt spid="3"/>
                                        </p:tgtEl>
                                        <p:attrNameLst>
                                          <p:attrName>r</p:attrName>
                                        </p:attrNameLst>
                                      </p:cBhvr>
                                    </p:animRot>
                                    <p:animRot by="-1500000">
                                      <p:cBhvr>
                                        <p:cTn id="18" dur="125" fill="hold">
                                          <p:stCondLst>
                                            <p:cond delay="250"/>
                                          </p:stCondLst>
                                        </p:cTn>
                                        <p:tgtEl>
                                          <p:spTgt spid="3"/>
                                        </p:tgtEl>
                                        <p:attrNameLst>
                                          <p:attrName>r</p:attrName>
                                        </p:attrNameLst>
                                      </p:cBhvr>
                                    </p:animRot>
                                    <p:animRot by="1500000">
                                      <p:cBhvr>
                                        <p:cTn id="19" dur="125" fill="hold">
                                          <p:stCondLst>
                                            <p:cond delay="375"/>
                                          </p:stCondLst>
                                        </p:cTn>
                                        <p:tgtEl>
                                          <p:spTgt spid="3"/>
                                        </p:tgtEl>
                                        <p:attrNameLst>
                                          <p:attrName>r</p:attrName>
                                        </p:attrNameLst>
                                      </p:cBhvr>
                                    </p:animRot>
                                  </p:childTnLst>
                                </p:cTn>
                              </p:par>
                            </p:childTnLst>
                          </p:cTn>
                        </p:par>
                        <p:par>
                          <p:cTn id="20" fill="hold">
                            <p:stCondLst>
                              <p:cond delay="2300"/>
                            </p:stCondLst>
                            <p:childTnLst>
                              <p:par>
                                <p:cTn id="21" presetID="3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style.rotation</p:attrName>
                                        </p:attrNameLst>
                                      </p:cBhvr>
                                      <p:tavLst>
                                        <p:tav tm="0">
                                          <p:val>
                                            <p:fltVal val="90"/>
                                          </p:val>
                                        </p:tav>
                                        <p:tav tm="100000">
                                          <p:val>
                                            <p:fltVal val="0"/>
                                          </p:val>
                                        </p:tav>
                                      </p:tavLst>
                                    </p:anim>
                                    <p:animEffect transition="in" filter="fade">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9"/>
                </p:tgtEl>
              </p:cMediaNode>
            </p:audio>
          </p:childTnLst>
        </p:cTn>
      </p:par>
    </p:tnLst>
    <p:bldLst>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1087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087100"/>
          </a:xfrm>
          <a:prstGeom prst="rect">
            <a:avLst/>
          </a:prstGeom>
        </p:spPr>
      </p:pic>
      <p:sp>
        <p:nvSpPr>
          <p:cNvPr id="4" name="Text 0"/>
          <p:cNvSpPr/>
          <p:nvPr/>
        </p:nvSpPr>
        <p:spPr>
          <a:xfrm>
            <a:off x="899160" y="3977640"/>
            <a:ext cx="10401300" cy="281940"/>
          </a:xfrm>
          <a:prstGeom prst="rect">
            <a:avLst/>
          </a:prstGeom>
          <a:noFill/>
          <a:ln/>
        </p:spPr>
        <p:txBody>
          <a:bodyPr wrap="none" lIns="0" tIns="0" rIns="0" bIns="0" rtlCol="0" anchor="ctr"/>
          <a:lstStyle/>
          <a:p>
            <a:pPr>
              <a:lnSpc>
                <a:spcPts val="2167"/>
              </a:lnSpc>
            </a:pPr>
            <a:endParaRPr lang="en-US" sz="1542" dirty="0"/>
          </a:p>
        </p:txBody>
      </p:sp>
      <p:sp>
        <p:nvSpPr>
          <p:cNvPr id="5" name="Text 1"/>
          <p:cNvSpPr/>
          <p:nvPr/>
        </p:nvSpPr>
        <p:spPr>
          <a:xfrm>
            <a:off x="899160" y="1493520"/>
            <a:ext cx="10401300" cy="281940"/>
          </a:xfrm>
          <a:prstGeom prst="rect">
            <a:avLst/>
          </a:prstGeom>
          <a:noFill/>
          <a:ln/>
        </p:spPr>
        <p:txBody>
          <a:bodyPr wrap="none" lIns="0" tIns="0" rIns="0" bIns="0" rtlCol="0" anchor="ctr"/>
          <a:lstStyle/>
          <a:p>
            <a:pPr>
              <a:lnSpc>
                <a:spcPts val="2167"/>
              </a:lnSpc>
            </a:pPr>
            <a:endParaRPr lang="en-US" sz="1542" dirty="0"/>
          </a:p>
        </p:txBody>
      </p:sp>
      <p:sp>
        <p:nvSpPr>
          <p:cNvPr id="6" name="Text 2"/>
          <p:cNvSpPr/>
          <p:nvPr/>
        </p:nvSpPr>
        <p:spPr>
          <a:xfrm>
            <a:off x="899160" y="8442960"/>
            <a:ext cx="10401300" cy="281940"/>
          </a:xfrm>
          <a:prstGeom prst="rect">
            <a:avLst/>
          </a:prstGeom>
          <a:noFill/>
          <a:ln/>
        </p:spPr>
        <p:txBody>
          <a:bodyPr wrap="none" lIns="0" tIns="0" rIns="0" bIns="0" rtlCol="0" anchor="ctr"/>
          <a:lstStyle/>
          <a:p>
            <a:pPr>
              <a:lnSpc>
                <a:spcPts val="2167"/>
              </a:lnSpc>
            </a:pPr>
            <a:endParaRPr lang="en-US" sz="1542" dirty="0"/>
          </a:p>
        </p:txBody>
      </p:sp>
      <p:sp>
        <p:nvSpPr>
          <p:cNvPr id="7" name="Text 3"/>
          <p:cNvSpPr/>
          <p:nvPr/>
        </p:nvSpPr>
        <p:spPr>
          <a:xfrm>
            <a:off x="899160" y="4472940"/>
            <a:ext cx="10401300" cy="281940"/>
          </a:xfrm>
          <a:prstGeom prst="rect">
            <a:avLst/>
          </a:prstGeom>
          <a:noFill/>
          <a:ln/>
        </p:spPr>
        <p:txBody>
          <a:bodyPr wrap="none" lIns="0" tIns="0" rIns="0" bIns="0" rtlCol="0" anchor="ctr"/>
          <a:lstStyle/>
          <a:p>
            <a:pPr>
              <a:lnSpc>
                <a:spcPts val="2167"/>
              </a:lnSpc>
            </a:pPr>
            <a:endParaRPr lang="en-US" sz="1542" dirty="0"/>
          </a:p>
        </p:txBody>
      </p:sp>
      <p:sp>
        <p:nvSpPr>
          <p:cNvPr id="8" name="Text 4"/>
          <p:cNvSpPr/>
          <p:nvPr/>
        </p:nvSpPr>
        <p:spPr>
          <a:xfrm>
            <a:off x="899160" y="8938260"/>
            <a:ext cx="10401300" cy="281940"/>
          </a:xfrm>
          <a:prstGeom prst="rect">
            <a:avLst/>
          </a:prstGeom>
          <a:noFill/>
          <a:ln/>
        </p:spPr>
        <p:txBody>
          <a:bodyPr wrap="none" lIns="0" tIns="0" rIns="0" bIns="0" rtlCol="0" anchor="ctr"/>
          <a:lstStyle/>
          <a:p>
            <a:pPr>
              <a:lnSpc>
                <a:spcPts val="2167"/>
              </a:lnSpc>
            </a:pPr>
            <a:endParaRPr lang="en-US" sz="1542" dirty="0"/>
          </a:p>
        </p:txBody>
      </p:sp>
      <p:sp>
        <p:nvSpPr>
          <p:cNvPr id="9" name="Text 5"/>
          <p:cNvSpPr/>
          <p:nvPr/>
        </p:nvSpPr>
        <p:spPr>
          <a:xfrm>
            <a:off x="899160" y="9936480"/>
            <a:ext cx="10401300" cy="281940"/>
          </a:xfrm>
          <a:prstGeom prst="rect">
            <a:avLst/>
          </a:prstGeom>
          <a:noFill/>
          <a:ln/>
        </p:spPr>
        <p:txBody>
          <a:bodyPr wrap="none" lIns="0" tIns="0" rIns="0" bIns="0" rtlCol="0" anchor="ctr"/>
          <a:lstStyle/>
          <a:p>
            <a:pPr>
              <a:lnSpc>
                <a:spcPts val="2167"/>
              </a:lnSpc>
            </a:pPr>
            <a:endParaRPr lang="en-US" sz="1542" dirty="0"/>
          </a:p>
        </p:txBody>
      </p:sp>
      <p:sp>
        <p:nvSpPr>
          <p:cNvPr id="10" name="Text 6"/>
          <p:cNvSpPr/>
          <p:nvPr/>
        </p:nvSpPr>
        <p:spPr>
          <a:xfrm>
            <a:off x="899160" y="4968240"/>
            <a:ext cx="10401300" cy="281940"/>
          </a:xfrm>
          <a:prstGeom prst="rect">
            <a:avLst/>
          </a:prstGeom>
          <a:noFill/>
          <a:ln/>
        </p:spPr>
        <p:txBody>
          <a:bodyPr wrap="none" lIns="0" tIns="0" rIns="0" bIns="0" rtlCol="0" anchor="ctr"/>
          <a:lstStyle/>
          <a:p>
            <a:pPr>
              <a:lnSpc>
                <a:spcPts val="2167"/>
              </a:lnSpc>
            </a:pPr>
            <a:endParaRPr lang="en-US" sz="1542" dirty="0"/>
          </a:p>
        </p:txBody>
      </p:sp>
      <p:sp>
        <p:nvSpPr>
          <p:cNvPr id="11" name="Text 7"/>
          <p:cNvSpPr/>
          <p:nvPr/>
        </p:nvSpPr>
        <p:spPr>
          <a:xfrm>
            <a:off x="899160" y="9441180"/>
            <a:ext cx="10401300" cy="281940"/>
          </a:xfrm>
          <a:prstGeom prst="rect">
            <a:avLst/>
          </a:prstGeom>
          <a:noFill/>
          <a:ln/>
        </p:spPr>
        <p:txBody>
          <a:bodyPr wrap="none" lIns="0" tIns="0" rIns="0" bIns="0" rtlCol="0" anchor="ctr"/>
          <a:lstStyle/>
          <a:p>
            <a:pPr>
              <a:lnSpc>
                <a:spcPts val="2167"/>
              </a:lnSpc>
            </a:pPr>
            <a:endParaRPr lang="en-US" sz="1542" dirty="0"/>
          </a:p>
        </p:txBody>
      </p:sp>
      <p:sp>
        <p:nvSpPr>
          <p:cNvPr id="12" name="Text 8"/>
          <p:cNvSpPr/>
          <p:nvPr/>
        </p:nvSpPr>
        <p:spPr>
          <a:xfrm>
            <a:off x="899160" y="6957060"/>
            <a:ext cx="10401300" cy="281940"/>
          </a:xfrm>
          <a:prstGeom prst="rect">
            <a:avLst/>
          </a:prstGeom>
          <a:noFill/>
          <a:ln/>
        </p:spPr>
        <p:txBody>
          <a:bodyPr wrap="none" lIns="0" tIns="0" rIns="0" bIns="0" rtlCol="0" anchor="ctr"/>
          <a:lstStyle/>
          <a:p>
            <a:pPr>
              <a:lnSpc>
                <a:spcPts val="2167"/>
              </a:lnSpc>
            </a:pPr>
            <a:endParaRPr lang="en-US" sz="1542" dirty="0"/>
          </a:p>
        </p:txBody>
      </p:sp>
      <p:sp>
        <p:nvSpPr>
          <p:cNvPr id="13" name="Text 9"/>
          <p:cNvSpPr/>
          <p:nvPr/>
        </p:nvSpPr>
        <p:spPr>
          <a:xfrm>
            <a:off x="604025" y="541020"/>
            <a:ext cx="10909796" cy="617220"/>
          </a:xfrm>
          <a:prstGeom prst="rect">
            <a:avLst/>
          </a:prstGeom>
          <a:noFill/>
          <a:ln/>
        </p:spPr>
        <p:txBody>
          <a:bodyPr wrap="none" lIns="0" tIns="0" rIns="0" bIns="0" rtlCol="0" anchor="ctr"/>
          <a:lstStyle/>
          <a:p>
            <a:pPr>
              <a:lnSpc>
                <a:spcPts val="4833"/>
              </a:lnSpc>
            </a:pP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Problem</a:t>
            </a:r>
            <a:r>
              <a:rPr lang="en-US" sz="4000" b="1" dirty="0">
                <a:solidFill>
                  <a:schemeClr val="accent1">
                    <a:lumMod val="60000"/>
                    <a:lumOff val="40000"/>
                  </a:schemeClr>
                </a:solidFill>
                <a:ea typeface="思源黑体-思源黑体-Regular" pitchFamily="34" charset="-122"/>
                <a:cs typeface="思源黑体-思源黑体-Regular" pitchFamily="34" charset="-120"/>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Statement</a:t>
            </a:r>
          </a:p>
        </p:txBody>
      </p:sp>
      <p:sp>
        <p:nvSpPr>
          <p:cNvPr id="14" name="Text 10"/>
          <p:cNvSpPr/>
          <p:nvPr/>
        </p:nvSpPr>
        <p:spPr>
          <a:xfrm>
            <a:off x="899160" y="2484120"/>
            <a:ext cx="10401300" cy="281940"/>
          </a:xfrm>
          <a:prstGeom prst="rect">
            <a:avLst/>
          </a:prstGeom>
          <a:noFill/>
          <a:ln/>
        </p:spPr>
        <p:txBody>
          <a:bodyPr wrap="none" lIns="0" tIns="0" rIns="0" bIns="0" rtlCol="0" anchor="ctr"/>
          <a:lstStyle/>
          <a:p>
            <a:pPr>
              <a:lnSpc>
                <a:spcPts val="2167"/>
              </a:lnSpc>
            </a:pPr>
            <a:endParaRPr lang="en-US" sz="1542" dirty="0"/>
          </a:p>
        </p:txBody>
      </p:sp>
      <p:sp>
        <p:nvSpPr>
          <p:cNvPr id="15" name="Text 11"/>
          <p:cNvSpPr/>
          <p:nvPr/>
        </p:nvSpPr>
        <p:spPr>
          <a:xfrm>
            <a:off x="899160" y="7947660"/>
            <a:ext cx="10401300" cy="281940"/>
          </a:xfrm>
          <a:prstGeom prst="rect">
            <a:avLst/>
          </a:prstGeom>
          <a:noFill/>
          <a:ln/>
        </p:spPr>
        <p:txBody>
          <a:bodyPr wrap="none" lIns="0" tIns="0" rIns="0" bIns="0" rtlCol="0" anchor="ctr"/>
          <a:lstStyle/>
          <a:p>
            <a:pPr>
              <a:lnSpc>
                <a:spcPts val="2167"/>
              </a:lnSpc>
            </a:pPr>
            <a:endParaRPr lang="en-US" sz="1542" dirty="0"/>
          </a:p>
        </p:txBody>
      </p:sp>
      <p:sp>
        <p:nvSpPr>
          <p:cNvPr id="16" name="Text 12"/>
          <p:cNvSpPr/>
          <p:nvPr/>
        </p:nvSpPr>
        <p:spPr>
          <a:xfrm>
            <a:off x="899160" y="6461760"/>
            <a:ext cx="10401300" cy="281940"/>
          </a:xfrm>
          <a:prstGeom prst="rect">
            <a:avLst/>
          </a:prstGeom>
          <a:noFill/>
          <a:ln/>
        </p:spPr>
        <p:txBody>
          <a:bodyPr wrap="none" lIns="0" tIns="0" rIns="0" bIns="0" rtlCol="0" anchor="ctr"/>
          <a:lstStyle/>
          <a:p>
            <a:pPr>
              <a:lnSpc>
                <a:spcPts val="2167"/>
              </a:lnSpc>
            </a:pPr>
            <a:endParaRPr lang="en-US" sz="1542" dirty="0"/>
          </a:p>
        </p:txBody>
      </p:sp>
      <p:sp>
        <p:nvSpPr>
          <p:cNvPr id="17" name="Text 13"/>
          <p:cNvSpPr/>
          <p:nvPr/>
        </p:nvSpPr>
        <p:spPr>
          <a:xfrm>
            <a:off x="899160" y="7452360"/>
            <a:ext cx="10401300" cy="281940"/>
          </a:xfrm>
          <a:prstGeom prst="rect">
            <a:avLst/>
          </a:prstGeom>
          <a:noFill/>
          <a:ln/>
        </p:spPr>
        <p:txBody>
          <a:bodyPr wrap="none" lIns="0" tIns="0" rIns="0" bIns="0" rtlCol="0" anchor="ctr"/>
          <a:lstStyle/>
          <a:p>
            <a:pPr>
              <a:lnSpc>
                <a:spcPts val="2167"/>
              </a:lnSpc>
            </a:pPr>
            <a:endParaRPr lang="en-US" sz="1542" dirty="0"/>
          </a:p>
        </p:txBody>
      </p:sp>
      <p:sp>
        <p:nvSpPr>
          <p:cNvPr id="18" name="Text 14"/>
          <p:cNvSpPr/>
          <p:nvPr/>
        </p:nvSpPr>
        <p:spPr>
          <a:xfrm>
            <a:off x="899160" y="1988820"/>
            <a:ext cx="10401300" cy="281940"/>
          </a:xfrm>
          <a:prstGeom prst="rect">
            <a:avLst/>
          </a:prstGeom>
          <a:noFill/>
          <a:ln/>
        </p:spPr>
        <p:txBody>
          <a:bodyPr wrap="none" lIns="0" tIns="0" rIns="0" bIns="0" rtlCol="0" anchor="ctr"/>
          <a:lstStyle/>
          <a:p>
            <a:pPr>
              <a:lnSpc>
                <a:spcPts val="2167"/>
              </a:lnSpc>
            </a:pPr>
            <a:endParaRPr lang="en-US" sz="1542" dirty="0"/>
          </a:p>
        </p:txBody>
      </p:sp>
      <p:sp>
        <p:nvSpPr>
          <p:cNvPr id="19" name="Text 15"/>
          <p:cNvSpPr/>
          <p:nvPr/>
        </p:nvSpPr>
        <p:spPr>
          <a:xfrm>
            <a:off x="899160" y="2979420"/>
            <a:ext cx="10401300" cy="281940"/>
          </a:xfrm>
          <a:prstGeom prst="rect">
            <a:avLst/>
          </a:prstGeom>
          <a:noFill/>
          <a:ln/>
        </p:spPr>
        <p:txBody>
          <a:bodyPr wrap="none" lIns="0" tIns="0" rIns="0" bIns="0" rtlCol="0" anchor="ctr"/>
          <a:lstStyle/>
          <a:p>
            <a:pPr>
              <a:lnSpc>
                <a:spcPts val="2167"/>
              </a:lnSpc>
            </a:pPr>
            <a:endParaRPr lang="en-US" sz="1542" dirty="0"/>
          </a:p>
        </p:txBody>
      </p:sp>
      <p:sp>
        <p:nvSpPr>
          <p:cNvPr id="20" name="Text 16"/>
          <p:cNvSpPr/>
          <p:nvPr/>
        </p:nvSpPr>
        <p:spPr>
          <a:xfrm>
            <a:off x="899160" y="5958840"/>
            <a:ext cx="10401300" cy="281940"/>
          </a:xfrm>
          <a:prstGeom prst="rect">
            <a:avLst/>
          </a:prstGeom>
          <a:noFill/>
          <a:ln/>
        </p:spPr>
        <p:txBody>
          <a:bodyPr wrap="none" lIns="0" tIns="0" rIns="0" bIns="0" rtlCol="0" anchor="ctr"/>
          <a:lstStyle/>
          <a:p>
            <a:pPr>
              <a:lnSpc>
                <a:spcPts val="2167"/>
              </a:lnSpc>
            </a:pPr>
            <a:endParaRPr lang="en-US" sz="1542" dirty="0"/>
          </a:p>
        </p:txBody>
      </p:sp>
      <p:sp>
        <p:nvSpPr>
          <p:cNvPr id="21" name="Text 17"/>
          <p:cNvSpPr/>
          <p:nvPr/>
        </p:nvSpPr>
        <p:spPr>
          <a:xfrm>
            <a:off x="899160" y="3474720"/>
            <a:ext cx="10401300" cy="281940"/>
          </a:xfrm>
          <a:prstGeom prst="rect">
            <a:avLst/>
          </a:prstGeom>
          <a:noFill/>
          <a:ln/>
        </p:spPr>
        <p:txBody>
          <a:bodyPr wrap="none" lIns="0" tIns="0" rIns="0" bIns="0" rtlCol="0" anchor="ctr"/>
          <a:lstStyle/>
          <a:p>
            <a:pPr>
              <a:lnSpc>
                <a:spcPts val="2167"/>
              </a:lnSpc>
            </a:pPr>
            <a:endParaRPr lang="en-US" sz="1542" dirty="0"/>
          </a:p>
        </p:txBody>
      </p:sp>
      <p:sp>
        <p:nvSpPr>
          <p:cNvPr id="22" name="Text 18"/>
          <p:cNvSpPr/>
          <p:nvPr/>
        </p:nvSpPr>
        <p:spPr>
          <a:xfrm>
            <a:off x="899160" y="5463540"/>
            <a:ext cx="10401300" cy="281940"/>
          </a:xfrm>
          <a:prstGeom prst="rect">
            <a:avLst/>
          </a:prstGeom>
          <a:noFill/>
          <a:ln/>
        </p:spPr>
        <p:txBody>
          <a:bodyPr wrap="none" lIns="0" tIns="0" rIns="0" bIns="0" rtlCol="0" anchor="ctr"/>
          <a:lstStyle/>
          <a:p>
            <a:pPr>
              <a:lnSpc>
                <a:spcPts val="2167"/>
              </a:lnSpc>
            </a:pPr>
            <a:endParaRPr lang="en-US" sz="1542" dirty="0"/>
          </a:p>
        </p:txBody>
      </p:sp>
      <p:sp>
        <p:nvSpPr>
          <p:cNvPr id="23" name="TextBox 22">
            <a:extLst>
              <a:ext uri="{FF2B5EF4-FFF2-40B4-BE49-F238E27FC236}">
                <a16:creationId xmlns:a16="http://schemas.microsoft.com/office/drawing/2014/main" id="{0AEE2DAA-750F-40BD-85C0-EF249F80D8F9}"/>
              </a:ext>
            </a:extLst>
          </p:cNvPr>
          <p:cNvSpPr txBox="1"/>
          <p:nvPr/>
        </p:nvSpPr>
        <p:spPr>
          <a:xfrm>
            <a:off x="604025" y="1507034"/>
            <a:ext cx="7241262" cy="4199611"/>
          </a:xfrm>
          <a:prstGeom prst="rect">
            <a:avLst/>
          </a:prstGeom>
          <a:noFill/>
        </p:spPr>
        <p:txBody>
          <a:bodyPr wrap="square" rtlCol="0">
            <a:spAutoFit/>
          </a:bodyPr>
          <a:lstStyle/>
          <a:p>
            <a:pPr>
              <a:lnSpc>
                <a:spcPct val="150000"/>
              </a:lnSpc>
            </a:pPr>
            <a:r>
              <a:rPr lang="en-IN" sz="2000" dirty="0">
                <a:solidFill>
                  <a:schemeClr val="bg1"/>
                </a:solidFill>
              </a:rPr>
              <a:t>The objective is to conduct a comprehensive analysis of business operations across five key domains: financial performance, customer behaviour, logistics, product management, and customer satisfaction. This involves tracking revenue growth, identifying sales trends, understanding customer and location-based patterns, optimizing fulfilment processes, improving inventory control, and minimizing returns and cancellations. The goal is to drive data-informed decisions to enhance overall efficiency, profitability, and customer experience.</a:t>
            </a:r>
          </a:p>
        </p:txBody>
      </p:sp>
      <p:pic>
        <p:nvPicPr>
          <p:cNvPr id="24" name="Picture 23">
            <a:extLst>
              <a:ext uri="{FF2B5EF4-FFF2-40B4-BE49-F238E27FC236}">
                <a16:creationId xmlns:a16="http://schemas.microsoft.com/office/drawing/2014/main" id="{B78EFA7F-F473-45AC-BC87-63AB0C81ED39}"/>
              </a:ext>
            </a:extLst>
          </p:cNvPr>
          <p:cNvPicPr>
            <a:picLocks noChangeAspect="1"/>
          </p:cNvPicPr>
          <p:nvPr/>
        </p:nvPicPr>
        <p:blipFill>
          <a:blip r:embed="rId5"/>
          <a:stretch>
            <a:fillRect/>
          </a:stretch>
        </p:blipFill>
        <p:spPr>
          <a:xfrm>
            <a:off x="8744447" y="1929517"/>
            <a:ext cx="3187313" cy="4029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3"/>
                                        </p:tgtEl>
                                        <p:attrNameLst>
                                          <p:attrName>ppt_x</p:attrName>
                                          <p:attrName>ppt_y</p:attrName>
                                        </p:attrNameLst>
                                      </p:cBhvr>
                                    </p:animMotion>
                                    <p:animRot by="1500000">
                                      <p:cBhvr>
                                        <p:cTn id="7" dur="125" fill="hold">
                                          <p:stCondLst>
                                            <p:cond delay="0"/>
                                          </p:stCondLst>
                                        </p:cTn>
                                        <p:tgtEl>
                                          <p:spTgt spid="13"/>
                                        </p:tgtEl>
                                        <p:attrNameLst>
                                          <p:attrName>r</p:attrName>
                                        </p:attrNameLst>
                                      </p:cBhvr>
                                    </p:animRot>
                                    <p:animRot by="-1500000">
                                      <p:cBhvr>
                                        <p:cTn id="8" dur="125" fill="hold">
                                          <p:stCondLst>
                                            <p:cond delay="125"/>
                                          </p:stCondLst>
                                        </p:cTn>
                                        <p:tgtEl>
                                          <p:spTgt spid="13"/>
                                        </p:tgtEl>
                                        <p:attrNameLst>
                                          <p:attrName>r</p:attrName>
                                        </p:attrNameLst>
                                      </p:cBhvr>
                                    </p:animRot>
                                    <p:animRot by="-1500000">
                                      <p:cBhvr>
                                        <p:cTn id="9" dur="125" fill="hold">
                                          <p:stCondLst>
                                            <p:cond delay="250"/>
                                          </p:stCondLst>
                                        </p:cTn>
                                        <p:tgtEl>
                                          <p:spTgt spid="13"/>
                                        </p:tgtEl>
                                        <p:attrNameLst>
                                          <p:attrName>r</p:attrName>
                                        </p:attrNameLst>
                                      </p:cBhvr>
                                    </p:animRot>
                                    <p:animRot by="1500000">
                                      <p:cBhvr>
                                        <p:cTn id="10" dur="125" fill="hold">
                                          <p:stCondLst>
                                            <p:cond delay="375"/>
                                          </p:stCondLst>
                                        </p:cTn>
                                        <p:tgtEl>
                                          <p:spTgt spid="13"/>
                                        </p:tgtEl>
                                        <p:attrNameLst>
                                          <p:attrName>r</p:attrName>
                                        </p:attrNameLst>
                                      </p:cBhvr>
                                    </p:animRot>
                                  </p:childTnLst>
                                </p:cTn>
                              </p:par>
                            </p:childTnLst>
                          </p:cTn>
                        </p:par>
                        <p:par>
                          <p:cTn id="11" fill="hold">
                            <p:stCondLst>
                              <p:cond delay="1250"/>
                            </p:stCondLst>
                            <p:childTnLst>
                              <p:par>
                                <p:cTn id="12" presetID="2" presetClass="entr" presetSubtype="1"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0-#ppt_h/2"/>
                                          </p:val>
                                        </p:tav>
                                        <p:tav tm="100000">
                                          <p:val>
                                            <p:strVal val="#ppt_y"/>
                                          </p:val>
                                        </p:tav>
                                      </p:tavLst>
                                    </p:anim>
                                  </p:childTnLst>
                                </p:cTn>
                              </p:par>
                            </p:childTnLst>
                          </p:cTn>
                        </p:par>
                        <p:par>
                          <p:cTn id="16" fill="hold">
                            <p:stCondLst>
                              <p:cond delay="1750"/>
                            </p:stCondLst>
                            <p:childTnLst>
                              <p:par>
                                <p:cTn id="17" presetID="26"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80">
                                          <p:stCondLst>
                                            <p:cond delay="0"/>
                                          </p:stCondLst>
                                        </p:cTn>
                                        <p:tgtEl>
                                          <p:spTgt spid="24"/>
                                        </p:tgtEl>
                                      </p:cBhvr>
                                    </p:animEffect>
                                    <p:anim calcmode="lin" valueType="num">
                                      <p:cBhvr>
                                        <p:cTn id="20"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5" dur="26">
                                          <p:stCondLst>
                                            <p:cond delay="650"/>
                                          </p:stCondLst>
                                        </p:cTn>
                                        <p:tgtEl>
                                          <p:spTgt spid="24"/>
                                        </p:tgtEl>
                                      </p:cBhvr>
                                      <p:to x="100000" y="60000"/>
                                    </p:animScale>
                                    <p:animScale>
                                      <p:cBhvr>
                                        <p:cTn id="26" dur="166" decel="50000">
                                          <p:stCondLst>
                                            <p:cond delay="676"/>
                                          </p:stCondLst>
                                        </p:cTn>
                                        <p:tgtEl>
                                          <p:spTgt spid="24"/>
                                        </p:tgtEl>
                                      </p:cBhvr>
                                      <p:to x="100000" y="100000"/>
                                    </p:animScale>
                                    <p:animScale>
                                      <p:cBhvr>
                                        <p:cTn id="27" dur="26">
                                          <p:stCondLst>
                                            <p:cond delay="1312"/>
                                          </p:stCondLst>
                                        </p:cTn>
                                        <p:tgtEl>
                                          <p:spTgt spid="24"/>
                                        </p:tgtEl>
                                      </p:cBhvr>
                                      <p:to x="100000" y="80000"/>
                                    </p:animScale>
                                    <p:animScale>
                                      <p:cBhvr>
                                        <p:cTn id="28" dur="166" decel="50000">
                                          <p:stCondLst>
                                            <p:cond delay="1338"/>
                                          </p:stCondLst>
                                        </p:cTn>
                                        <p:tgtEl>
                                          <p:spTgt spid="24"/>
                                        </p:tgtEl>
                                      </p:cBhvr>
                                      <p:to x="100000" y="100000"/>
                                    </p:animScale>
                                    <p:animScale>
                                      <p:cBhvr>
                                        <p:cTn id="29" dur="26">
                                          <p:stCondLst>
                                            <p:cond delay="1642"/>
                                          </p:stCondLst>
                                        </p:cTn>
                                        <p:tgtEl>
                                          <p:spTgt spid="24"/>
                                        </p:tgtEl>
                                      </p:cBhvr>
                                      <p:to x="100000" y="90000"/>
                                    </p:animScale>
                                    <p:animScale>
                                      <p:cBhvr>
                                        <p:cTn id="30" dur="166" decel="50000">
                                          <p:stCondLst>
                                            <p:cond delay="1668"/>
                                          </p:stCondLst>
                                        </p:cTn>
                                        <p:tgtEl>
                                          <p:spTgt spid="24"/>
                                        </p:tgtEl>
                                      </p:cBhvr>
                                      <p:to x="100000" y="100000"/>
                                    </p:animScale>
                                    <p:animScale>
                                      <p:cBhvr>
                                        <p:cTn id="31" dur="26">
                                          <p:stCondLst>
                                            <p:cond delay="1808"/>
                                          </p:stCondLst>
                                        </p:cTn>
                                        <p:tgtEl>
                                          <p:spTgt spid="24"/>
                                        </p:tgtEl>
                                      </p:cBhvr>
                                      <p:to x="100000" y="95000"/>
                                    </p:animScale>
                                    <p:animScale>
                                      <p:cBhvr>
                                        <p:cTn id="32"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pic>
        <p:nvPicPr>
          <p:cNvPr id="4" name="Image 2" descr="preencoded.png"/>
          <p:cNvPicPr>
            <a:picLocks noChangeAspect="1"/>
          </p:cNvPicPr>
          <p:nvPr/>
        </p:nvPicPr>
        <p:blipFill>
          <a:blip r:embed="rId5"/>
          <a:stretch>
            <a:fillRect/>
          </a:stretch>
        </p:blipFill>
        <p:spPr>
          <a:xfrm>
            <a:off x="693420" y="5692140"/>
            <a:ext cx="10820400" cy="30480"/>
          </a:xfrm>
          <a:prstGeom prst="rect">
            <a:avLst/>
          </a:prstGeom>
        </p:spPr>
      </p:pic>
      <p:sp>
        <p:nvSpPr>
          <p:cNvPr id="5" name="Text 0"/>
          <p:cNvSpPr/>
          <p:nvPr/>
        </p:nvSpPr>
        <p:spPr>
          <a:xfrm>
            <a:off x="693420" y="4366260"/>
            <a:ext cx="10820400" cy="281940"/>
          </a:xfrm>
          <a:prstGeom prst="rect">
            <a:avLst/>
          </a:prstGeom>
          <a:noFill/>
          <a:ln/>
        </p:spPr>
        <p:txBody>
          <a:bodyPr wrap="none" lIns="0" tIns="0" rIns="0" bIns="0" rtlCol="0" anchor="ctr"/>
          <a:lstStyle/>
          <a:p>
            <a:pPr>
              <a:lnSpc>
                <a:spcPts val="2167"/>
              </a:lnSpc>
            </a:pPr>
            <a:endParaRPr lang="en-US" sz="1542" dirty="0"/>
          </a:p>
        </p:txBody>
      </p:sp>
      <p:sp>
        <p:nvSpPr>
          <p:cNvPr id="6" name="Text 1"/>
          <p:cNvSpPr/>
          <p:nvPr/>
        </p:nvSpPr>
        <p:spPr>
          <a:xfrm rot="10506426">
            <a:off x="689855" y="5083309"/>
            <a:ext cx="2670531" cy="706185"/>
          </a:xfrm>
          <a:prstGeom prst="rect">
            <a:avLst/>
          </a:prstGeom>
          <a:noFill/>
          <a:ln/>
        </p:spPr>
        <p:txBody>
          <a:bodyPr wrap="none" lIns="0" tIns="0" rIns="0" bIns="0" rtlCol="0" anchor="ctr"/>
          <a:lstStyle/>
          <a:p>
            <a:pPr>
              <a:lnSpc>
                <a:spcPts val="9675"/>
              </a:lnSpc>
            </a:pPr>
            <a:endParaRPr lang="en-US" sz="4500" dirty="0"/>
          </a:p>
        </p:txBody>
      </p:sp>
      <p:sp>
        <p:nvSpPr>
          <p:cNvPr id="7" name="Text 2"/>
          <p:cNvSpPr/>
          <p:nvPr/>
        </p:nvSpPr>
        <p:spPr>
          <a:xfrm>
            <a:off x="693420" y="3368040"/>
            <a:ext cx="10820400" cy="281940"/>
          </a:xfrm>
          <a:prstGeom prst="rect">
            <a:avLst/>
          </a:prstGeom>
          <a:noFill/>
          <a:ln/>
        </p:spPr>
        <p:txBody>
          <a:bodyPr wrap="none" lIns="0" tIns="0" rIns="0" bIns="0" rtlCol="0" anchor="ctr"/>
          <a:lstStyle/>
          <a:p>
            <a:pPr>
              <a:lnSpc>
                <a:spcPts val="2167"/>
              </a:lnSpc>
            </a:pPr>
            <a:endParaRPr lang="en-US" sz="1542" dirty="0"/>
          </a:p>
        </p:txBody>
      </p:sp>
      <p:sp>
        <p:nvSpPr>
          <p:cNvPr id="8" name="Text 3"/>
          <p:cNvSpPr/>
          <p:nvPr/>
        </p:nvSpPr>
        <p:spPr>
          <a:xfrm>
            <a:off x="693420" y="2377440"/>
            <a:ext cx="10820400" cy="281940"/>
          </a:xfrm>
          <a:prstGeom prst="rect">
            <a:avLst/>
          </a:prstGeom>
          <a:noFill/>
          <a:ln/>
        </p:spPr>
        <p:txBody>
          <a:bodyPr wrap="none" lIns="0" tIns="0" rIns="0" bIns="0" rtlCol="0" anchor="ctr"/>
          <a:lstStyle/>
          <a:p>
            <a:pPr>
              <a:lnSpc>
                <a:spcPts val="2167"/>
              </a:lnSpc>
            </a:pPr>
            <a:endParaRPr lang="en-US" sz="1542" dirty="0"/>
          </a:p>
        </p:txBody>
      </p:sp>
      <p:sp>
        <p:nvSpPr>
          <p:cNvPr id="9" name="Text 4"/>
          <p:cNvSpPr/>
          <p:nvPr/>
        </p:nvSpPr>
        <p:spPr>
          <a:xfrm>
            <a:off x="693420" y="38633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0" name="Text 5"/>
          <p:cNvSpPr/>
          <p:nvPr/>
        </p:nvSpPr>
        <p:spPr>
          <a:xfrm>
            <a:off x="693420" y="1751136"/>
            <a:ext cx="4033325" cy="3310888"/>
          </a:xfrm>
          <a:prstGeom prst="rect">
            <a:avLst/>
          </a:prstGeom>
          <a:noFill/>
          <a:ln/>
        </p:spPr>
        <p:txBody>
          <a:bodyPr wrap="none" lIns="0" tIns="0" rIns="0" bIns="0" rtlCol="0" anchor="ctr"/>
          <a:lstStyle/>
          <a:p>
            <a:pPr>
              <a:lnSpc>
                <a:spcPct val="200000"/>
              </a:lnSpc>
              <a:buNone/>
            </a:pPr>
            <a:endParaRPr lang="en-US" sz="2000" b="1" dirty="0">
              <a:solidFill>
                <a:schemeClr val="bg1"/>
              </a:solidFill>
            </a:endParaRPr>
          </a:p>
          <a:p>
            <a:pPr>
              <a:lnSpc>
                <a:spcPct val="200000"/>
              </a:lnSpc>
              <a:buFont typeface="Arial" panose="020B0604020202020204" pitchFamily="34" charset="0"/>
              <a:buChar char="•"/>
            </a:pPr>
            <a:r>
              <a:rPr lang="en-US" sz="2000" dirty="0">
                <a:solidFill>
                  <a:schemeClr val="bg1"/>
                </a:solidFill>
              </a:rPr>
              <a:t>Financial Performance</a:t>
            </a:r>
          </a:p>
          <a:p>
            <a:pPr>
              <a:lnSpc>
                <a:spcPct val="200000"/>
              </a:lnSpc>
              <a:buFont typeface="Arial" panose="020B0604020202020204" pitchFamily="34" charset="0"/>
              <a:buChar char="•"/>
            </a:pPr>
            <a:r>
              <a:rPr lang="en-US" sz="2000" dirty="0">
                <a:solidFill>
                  <a:schemeClr val="bg1"/>
                </a:solidFill>
              </a:rPr>
              <a:t>Customer Insights</a:t>
            </a:r>
          </a:p>
          <a:p>
            <a:pPr>
              <a:lnSpc>
                <a:spcPct val="200000"/>
              </a:lnSpc>
              <a:buFont typeface="Arial" panose="020B0604020202020204" pitchFamily="34" charset="0"/>
              <a:buChar char="•"/>
            </a:pPr>
            <a:r>
              <a:rPr lang="en-US" sz="2000" dirty="0">
                <a:solidFill>
                  <a:schemeClr val="bg1"/>
                </a:solidFill>
              </a:rPr>
              <a:t>Logistics &amp; Fulfillment</a:t>
            </a:r>
          </a:p>
          <a:p>
            <a:pPr>
              <a:lnSpc>
                <a:spcPct val="200000"/>
              </a:lnSpc>
              <a:buFont typeface="Arial" panose="020B0604020202020204" pitchFamily="34" charset="0"/>
              <a:buChar char="•"/>
            </a:pPr>
            <a:r>
              <a:rPr lang="en-US" sz="2000" dirty="0">
                <a:solidFill>
                  <a:schemeClr val="bg1"/>
                </a:solidFill>
              </a:rPr>
              <a:t>Product Management</a:t>
            </a:r>
          </a:p>
          <a:p>
            <a:pPr>
              <a:lnSpc>
                <a:spcPct val="200000"/>
              </a:lnSpc>
              <a:buFont typeface="Arial" panose="020B0604020202020204" pitchFamily="34" charset="0"/>
              <a:buChar char="•"/>
            </a:pPr>
            <a:r>
              <a:rPr lang="en-US" sz="2000" dirty="0">
                <a:solidFill>
                  <a:schemeClr val="bg1"/>
                </a:solidFill>
              </a:rPr>
              <a:t>Customer Satisfaction &amp; Returns</a:t>
            </a:r>
          </a:p>
          <a:p>
            <a:pPr>
              <a:lnSpc>
                <a:spcPct val="200000"/>
              </a:lnSpc>
            </a:pPr>
            <a:endParaRPr lang="en-US" sz="2000" dirty="0">
              <a:solidFill>
                <a:schemeClr val="bg1"/>
              </a:solidFill>
            </a:endParaRPr>
          </a:p>
        </p:txBody>
      </p:sp>
      <p:sp>
        <p:nvSpPr>
          <p:cNvPr id="11" name="Text 6"/>
          <p:cNvSpPr/>
          <p:nvPr/>
        </p:nvSpPr>
        <p:spPr>
          <a:xfrm>
            <a:off x="693420" y="2872740"/>
            <a:ext cx="10820400" cy="281940"/>
          </a:xfrm>
          <a:prstGeom prst="rect">
            <a:avLst/>
          </a:prstGeom>
          <a:noFill/>
          <a:ln/>
        </p:spPr>
        <p:txBody>
          <a:bodyPr wrap="none" lIns="0" tIns="0" rIns="0" bIns="0" rtlCol="0" anchor="ctr"/>
          <a:lstStyle/>
          <a:p>
            <a:pPr>
              <a:lnSpc>
                <a:spcPts val="2167"/>
              </a:lnSpc>
            </a:pPr>
            <a:endParaRPr lang="en-US" sz="1542" dirty="0"/>
          </a:p>
        </p:txBody>
      </p:sp>
      <p:sp>
        <p:nvSpPr>
          <p:cNvPr id="12" name="TextBox 11">
            <a:extLst>
              <a:ext uri="{FF2B5EF4-FFF2-40B4-BE49-F238E27FC236}">
                <a16:creationId xmlns:a16="http://schemas.microsoft.com/office/drawing/2014/main" id="{A194CDD5-7ADB-4C13-A067-45B6A5F066C0}"/>
              </a:ext>
            </a:extLst>
          </p:cNvPr>
          <p:cNvSpPr txBox="1"/>
          <p:nvPr/>
        </p:nvSpPr>
        <p:spPr>
          <a:xfrm>
            <a:off x="349934" y="601960"/>
            <a:ext cx="5753686" cy="707886"/>
          </a:xfrm>
          <a:prstGeom prst="rect">
            <a:avLst/>
          </a:prstGeom>
          <a:noFill/>
        </p:spPr>
        <p:txBody>
          <a:bodyPr wrap="square" rtlCol="0">
            <a:spAutoFit/>
          </a:bodyPr>
          <a:lstStyle/>
          <a:p>
            <a:pPr>
              <a:buNone/>
            </a:pPr>
            <a:r>
              <a:rPr lang="en-US" sz="4000" b="1" dirty="0">
                <a:solidFill>
                  <a:schemeClr val="accent1">
                    <a:lumMod val="60000"/>
                    <a:lumOff val="40000"/>
                  </a:schemeClr>
                </a:solidFill>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Key</a:t>
            </a:r>
            <a:r>
              <a:rPr lang="en-US" sz="4000" b="1" dirty="0">
                <a:solidFill>
                  <a:schemeClr val="accent1">
                    <a:lumMod val="60000"/>
                    <a:lumOff val="40000"/>
                  </a:schemeClr>
                </a:solidFill>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Focus</a:t>
            </a:r>
            <a:r>
              <a:rPr lang="en-US" sz="4000" b="1" dirty="0">
                <a:solidFill>
                  <a:schemeClr val="accent1">
                    <a:lumMod val="60000"/>
                    <a:lumOff val="40000"/>
                  </a:schemeClr>
                </a:solidFill>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Areas</a:t>
            </a:r>
          </a:p>
        </p:txBody>
      </p:sp>
      <p:pic>
        <p:nvPicPr>
          <p:cNvPr id="14" name="Picture 13">
            <a:extLst>
              <a:ext uri="{FF2B5EF4-FFF2-40B4-BE49-F238E27FC236}">
                <a16:creationId xmlns:a16="http://schemas.microsoft.com/office/drawing/2014/main" id="{8FFD73E8-AEA2-496C-B93E-439F3626BFCF}"/>
              </a:ext>
            </a:extLst>
          </p:cNvPr>
          <p:cNvPicPr>
            <a:picLocks noChangeAspect="1"/>
          </p:cNvPicPr>
          <p:nvPr/>
        </p:nvPicPr>
        <p:blipFill>
          <a:blip r:embed="rId6"/>
          <a:stretch>
            <a:fillRect/>
          </a:stretch>
        </p:blipFill>
        <p:spPr>
          <a:xfrm>
            <a:off x="6477406" y="1505352"/>
            <a:ext cx="4318781" cy="3538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2"/>
                                        </p:tgtEl>
                                        <p:attrNameLst>
                                          <p:attrName>ppt_x</p:attrName>
                                          <p:attrName>ppt_y</p:attrName>
                                        </p:attrNameLst>
                                      </p:cBhvr>
                                    </p:animMotion>
                                    <p:animRot by="1500000">
                                      <p:cBhvr>
                                        <p:cTn id="7" dur="125" fill="hold">
                                          <p:stCondLst>
                                            <p:cond delay="0"/>
                                          </p:stCondLst>
                                        </p:cTn>
                                        <p:tgtEl>
                                          <p:spTgt spid="12"/>
                                        </p:tgtEl>
                                        <p:attrNameLst>
                                          <p:attrName>r</p:attrName>
                                        </p:attrNameLst>
                                      </p:cBhvr>
                                    </p:animRot>
                                    <p:animRot by="-1500000">
                                      <p:cBhvr>
                                        <p:cTn id="8" dur="125" fill="hold">
                                          <p:stCondLst>
                                            <p:cond delay="125"/>
                                          </p:stCondLst>
                                        </p:cTn>
                                        <p:tgtEl>
                                          <p:spTgt spid="12"/>
                                        </p:tgtEl>
                                        <p:attrNameLst>
                                          <p:attrName>r</p:attrName>
                                        </p:attrNameLst>
                                      </p:cBhvr>
                                    </p:animRot>
                                    <p:animRot by="-1500000">
                                      <p:cBhvr>
                                        <p:cTn id="9" dur="125" fill="hold">
                                          <p:stCondLst>
                                            <p:cond delay="250"/>
                                          </p:stCondLst>
                                        </p:cTn>
                                        <p:tgtEl>
                                          <p:spTgt spid="12"/>
                                        </p:tgtEl>
                                        <p:attrNameLst>
                                          <p:attrName>r</p:attrName>
                                        </p:attrNameLst>
                                      </p:cBhvr>
                                    </p:animRot>
                                    <p:animRot by="1500000">
                                      <p:cBhvr>
                                        <p:cTn id="10" dur="125" fill="hold">
                                          <p:stCondLst>
                                            <p:cond delay="375"/>
                                          </p:stCondLst>
                                        </p:cTn>
                                        <p:tgtEl>
                                          <p:spTgt spid="12"/>
                                        </p:tgtEl>
                                        <p:attrNameLst>
                                          <p:attrName>r</p:attrName>
                                        </p:attrNameLst>
                                      </p:cBhvr>
                                    </p:animRot>
                                  </p:childTnLst>
                                </p:cTn>
                              </p:par>
                            </p:childTnLst>
                          </p:cTn>
                        </p:par>
                        <p:par>
                          <p:cTn id="11" fill="hold">
                            <p:stCondLst>
                              <p:cond delay="1150"/>
                            </p:stCondLst>
                            <p:childTnLst>
                              <p:par>
                                <p:cTn id="12" presetID="47"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2150"/>
                            </p:stCondLst>
                            <p:childTnLst>
                              <p:par>
                                <p:cTn id="18" presetID="26"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80">
                                          <p:stCondLst>
                                            <p:cond delay="0"/>
                                          </p:stCondLst>
                                        </p:cTn>
                                        <p:tgtEl>
                                          <p:spTgt spid="14"/>
                                        </p:tgtEl>
                                      </p:cBhvr>
                                    </p:animEffect>
                                    <p:anim calcmode="lin" valueType="num">
                                      <p:cBhvr>
                                        <p:cTn id="21"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6" dur="26">
                                          <p:stCondLst>
                                            <p:cond delay="650"/>
                                          </p:stCondLst>
                                        </p:cTn>
                                        <p:tgtEl>
                                          <p:spTgt spid="14"/>
                                        </p:tgtEl>
                                      </p:cBhvr>
                                      <p:to x="100000" y="60000"/>
                                    </p:animScale>
                                    <p:animScale>
                                      <p:cBhvr>
                                        <p:cTn id="27" dur="166" decel="50000">
                                          <p:stCondLst>
                                            <p:cond delay="676"/>
                                          </p:stCondLst>
                                        </p:cTn>
                                        <p:tgtEl>
                                          <p:spTgt spid="14"/>
                                        </p:tgtEl>
                                      </p:cBhvr>
                                      <p:to x="100000" y="100000"/>
                                    </p:animScale>
                                    <p:animScale>
                                      <p:cBhvr>
                                        <p:cTn id="28" dur="26">
                                          <p:stCondLst>
                                            <p:cond delay="1312"/>
                                          </p:stCondLst>
                                        </p:cTn>
                                        <p:tgtEl>
                                          <p:spTgt spid="14"/>
                                        </p:tgtEl>
                                      </p:cBhvr>
                                      <p:to x="100000" y="80000"/>
                                    </p:animScale>
                                    <p:animScale>
                                      <p:cBhvr>
                                        <p:cTn id="29" dur="166" decel="50000">
                                          <p:stCondLst>
                                            <p:cond delay="1338"/>
                                          </p:stCondLst>
                                        </p:cTn>
                                        <p:tgtEl>
                                          <p:spTgt spid="14"/>
                                        </p:tgtEl>
                                      </p:cBhvr>
                                      <p:to x="100000" y="100000"/>
                                    </p:animScale>
                                    <p:animScale>
                                      <p:cBhvr>
                                        <p:cTn id="30" dur="26">
                                          <p:stCondLst>
                                            <p:cond delay="1642"/>
                                          </p:stCondLst>
                                        </p:cTn>
                                        <p:tgtEl>
                                          <p:spTgt spid="14"/>
                                        </p:tgtEl>
                                      </p:cBhvr>
                                      <p:to x="100000" y="90000"/>
                                    </p:animScale>
                                    <p:animScale>
                                      <p:cBhvr>
                                        <p:cTn id="31" dur="166" decel="50000">
                                          <p:stCondLst>
                                            <p:cond delay="1668"/>
                                          </p:stCondLst>
                                        </p:cTn>
                                        <p:tgtEl>
                                          <p:spTgt spid="14"/>
                                        </p:tgtEl>
                                      </p:cBhvr>
                                      <p:to x="100000" y="100000"/>
                                    </p:animScale>
                                    <p:animScale>
                                      <p:cBhvr>
                                        <p:cTn id="32" dur="26">
                                          <p:stCondLst>
                                            <p:cond delay="1808"/>
                                          </p:stCondLst>
                                        </p:cTn>
                                        <p:tgtEl>
                                          <p:spTgt spid="14"/>
                                        </p:tgtEl>
                                      </p:cBhvr>
                                      <p:to x="100000" y="95000"/>
                                    </p:animScale>
                                    <p:animScale>
                                      <p:cBhvr>
                                        <p:cTn id="33"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90C11BD-62D3-4848-AC31-D6E1A2D28B79}"/>
              </a:ext>
            </a:extLst>
          </p:cNvPr>
          <p:cNvGraphicFramePr/>
          <p:nvPr/>
        </p:nvGraphicFramePr>
        <p:xfrm>
          <a:off x="4993559" y="2867409"/>
          <a:ext cx="1909103" cy="796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1"/>
          <p:cNvSpPr/>
          <p:nvPr/>
        </p:nvSpPr>
        <p:spPr>
          <a:xfrm>
            <a:off x="899160" y="5387340"/>
            <a:ext cx="10401300" cy="1104900"/>
          </a:xfrm>
          <a:prstGeom prst="rect">
            <a:avLst/>
          </a:prstGeom>
          <a:noFill/>
          <a:ln/>
        </p:spPr>
        <p:txBody>
          <a:bodyPr wrap="square" lIns="0" tIns="0" rIns="0" bIns="0" rtlCol="0" anchor="ctr"/>
          <a:lstStyle/>
          <a:p>
            <a:pPr>
              <a:lnSpc>
                <a:spcPts val="2167"/>
              </a:lnSpc>
            </a:pPr>
            <a:r>
              <a:rPr lang="en-US" sz="1542" dirty="0">
                <a:solidFill>
                  <a:srgbClr val="F5F5F5"/>
                </a:solidFill>
                <a:latin typeface="思源黑体-思源黑体-Regular" pitchFamily="34" charset="0"/>
                <a:ea typeface="思源黑体-思源黑体-Regular" pitchFamily="34" charset="-122"/>
                <a:cs typeface="思源黑体-思源黑体-Regular" pitchFamily="34" charset="-120"/>
              </a:rPr>
              <a:t>.</a:t>
            </a:r>
            <a:endParaRPr lang="en-US" sz="1542" dirty="0"/>
          </a:p>
        </p:txBody>
      </p:sp>
      <p:pic>
        <p:nvPicPr>
          <p:cNvPr id="11" name="Picture 10">
            <a:extLst>
              <a:ext uri="{FF2B5EF4-FFF2-40B4-BE49-F238E27FC236}">
                <a16:creationId xmlns:a16="http://schemas.microsoft.com/office/drawing/2014/main" id="{D679368F-6079-9E7D-4466-5EE294C5AED7}"/>
              </a:ext>
            </a:extLst>
          </p:cNvPr>
          <p:cNvPicPr>
            <a:picLocks noChangeAspect="1"/>
          </p:cNvPicPr>
          <p:nvPr/>
        </p:nvPicPr>
        <p:blipFill>
          <a:blip r:embed="rId8"/>
          <a:stretch>
            <a:fillRect/>
          </a:stretch>
        </p:blipFill>
        <p:spPr>
          <a:xfrm>
            <a:off x="299258" y="1579225"/>
            <a:ext cx="2284461" cy="1104900"/>
          </a:xfrm>
          <a:prstGeom prst="rect">
            <a:avLst/>
          </a:prstGeom>
          <a:ln>
            <a:noFill/>
          </a:ln>
          <a:effectLst>
            <a:softEdge rad="112500"/>
          </a:effectLst>
        </p:spPr>
      </p:pic>
      <p:pic>
        <p:nvPicPr>
          <p:cNvPr id="13" name="Picture 12">
            <a:extLst>
              <a:ext uri="{FF2B5EF4-FFF2-40B4-BE49-F238E27FC236}">
                <a16:creationId xmlns:a16="http://schemas.microsoft.com/office/drawing/2014/main" id="{CD85A564-FD4D-11E1-E670-3A0C3198B3DA}"/>
              </a:ext>
            </a:extLst>
          </p:cNvPr>
          <p:cNvPicPr>
            <a:picLocks noChangeAspect="1"/>
          </p:cNvPicPr>
          <p:nvPr/>
        </p:nvPicPr>
        <p:blipFill>
          <a:blip r:embed="rId9"/>
          <a:stretch>
            <a:fillRect/>
          </a:stretch>
        </p:blipFill>
        <p:spPr>
          <a:xfrm>
            <a:off x="4486159" y="53340"/>
            <a:ext cx="2416503" cy="1104900"/>
          </a:xfrm>
          <a:prstGeom prst="rect">
            <a:avLst/>
          </a:prstGeom>
          <a:ln>
            <a:noFill/>
          </a:ln>
          <a:effectLst>
            <a:softEdge rad="112500"/>
          </a:effectLst>
        </p:spPr>
      </p:pic>
      <p:pic>
        <p:nvPicPr>
          <p:cNvPr id="15" name="Picture 14">
            <a:extLst>
              <a:ext uri="{FF2B5EF4-FFF2-40B4-BE49-F238E27FC236}">
                <a16:creationId xmlns:a16="http://schemas.microsoft.com/office/drawing/2014/main" id="{D1E840C7-5745-8D6A-AEF6-3F8A1324E1C1}"/>
              </a:ext>
            </a:extLst>
          </p:cNvPr>
          <p:cNvPicPr>
            <a:picLocks noChangeAspect="1"/>
          </p:cNvPicPr>
          <p:nvPr/>
        </p:nvPicPr>
        <p:blipFill>
          <a:blip r:embed="rId10"/>
          <a:stretch>
            <a:fillRect/>
          </a:stretch>
        </p:blipFill>
        <p:spPr>
          <a:xfrm>
            <a:off x="9340717" y="1645920"/>
            <a:ext cx="2173103" cy="1104900"/>
          </a:xfrm>
          <a:prstGeom prst="rect">
            <a:avLst/>
          </a:prstGeom>
          <a:ln>
            <a:noFill/>
          </a:ln>
          <a:effectLst>
            <a:softEdge rad="112500"/>
          </a:effectLst>
        </p:spPr>
      </p:pic>
      <p:pic>
        <p:nvPicPr>
          <p:cNvPr id="17" name="Picture 16">
            <a:extLst>
              <a:ext uri="{FF2B5EF4-FFF2-40B4-BE49-F238E27FC236}">
                <a16:creationId xmlns:a16="http://schemas.microsoft.com/office/drawing/2014/main" id="{6CC1B751-CB65-21D1-EA43-D7FED0A6BE43}"/>
              </a:ext>
            </a:extLst>
          </p:cNvPr>
          <p:cNvPicPr>
            <a:picLocks noChangeAspect="1"/>
          </p:cNvPicPr>
          <p:nvPr/>
        </p:nvPicPr>
        <p:blipFill>
          <a:blip r:embed="rId11"/>
          <a:stretch>
            <a:fillRect/>
          </a:stretch>
        </p:blipFill>
        <p:spPr>
          <a:xfrm>
            <a:off x="4548481" y="5520787"/>
            <a:ext cx="2376551" cy="1104900"/>
          </a:xfrm>
          <a:prstGeom prst="rect">
            <a:avLst/>
          </a:prstGeom>
          <a:ln>
            <a:noFill/>
          </a:ln>
          <a:effectLst>
            <a:softEdge rad="112500"/>
          </a:effectLst>
        </p:spPr>
      </p:pic>
      <p:pic>
        <p:nvPicPr>
          <p:cNvPr id="19" name="Picture 18">
            <a:extLst>
              <a:ext uri="{FF2B5EF4-FFF2-40B4-BE49-F238E27FC236}">
                <a16:creationId xmlns:a16="http://schemas.microsoft.com/office/drawing/2014/main" id="{406F7D3C-E3DA-3CC8-606E-EEDD75881F51}"/>
              </a:ext>
            </a:extLst>
          </p:cNvPr>
          <p:cNvPicPr>
            <a:picLocks noChangeAspect="1"/>
          </p:cNvPicPr>
          <p:nvPr/>
        </p:nvPicPr>
        <p:blipFill>
          <a:blip r:embed="rId12"/>
          <a:stretch>
            <a:fillRect/>
          </a:stretch>
        </p:blipFill>
        <p:spPr>
          <a:xfrm>
            <a:off x="168410" y="4243386"/>
            <a:ext cx="2416503" cy="1104900"/>
          </a:xfrm>
          <a:prstGeom prst="rect">
            <a:avLst/>
          </a:prstGeom>
          <a:ln>
            <a:noFill/>
          </a:ln>
          <a:effectLst>
            <a:softEdge rad="112500"/>
          </a:effectLst>
        </p:spPr>
      </p:pic>
      <p:pic>
        <p:nvPicPr>
          <p:cNvPr id="21" name="Picture 20">
            <a:extLst>
              <a:ext uri="{FF2B5EF4-FFF2-40B4-BE49-F238E27FC236}">
                <a16:creationId xmlns:a16="http://schemas.microsoft.com/office/drawing/2014/main" id="{BB0628E2-04CE-3A79-7CAF-5C1C79926A02}"/>
              </a:ext>
            </a:extLst>
          </p:cNvPr>
          <p:cNvPicPr>
            <a:picLocks noChangeAspect="1"/>
          </p:cNvPicPr>
          <p:nvPr/>
        </p:nvPicPr>
        <p:blipFill>
          <a:blip r:embed="rId13"/>
          <a:stretch>
            <a:fillRect/>
          </a:stretch>
        </p:blipFill>
        <p:spPr>
          <a:xfrm>
            <a:off x="9646049" y="4415887"/>
            <a:ext cx="2106646" cy="1104900"/>
          </a:xfrm>
          <a:prstGeom prst="rect">
            <a:avLst/>
          </a:prstGeom>
          <a:ln>
            <a:noFill/>
          </a:ln>
          <a:effectLst>
            <a:softEdge rad="112500"/>
          </a:effectLst>
        </p:spPr>
      </p:pic>
      <p:sp>
        <p:nvSpPr>
          <p:cNvPr id="2" name="Arrow: Right 1">
            <a:extLst>
              <a:ext uri="{FF2B5EF4-FFF2-40B4-BE49-F238E27FC236}">
                <a16:creationId xmlns:a16="http://schemas.microsoft.com/office/drawing/2014/main" id="{67C0E367-5003-43A9-B143-A311764868C4}"/>
              </a:ext>
            </a:extLst>
          </p:cNvPr>
          <p:cNvSpPr/>
          <p:nvPr/>
        </p:nvSpPr>
        <p:spPr>
          <a:xfrm rot="20978786">
            <a:off x="7994389" y="2115517"/>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Arrow: Right 11">
            <a:extLst>
              <a:ext uri="{FF2B5EF4-FFF2-40B4-BE49-F238E27FC236}">
                <a16:creationId xmlns:a16="http://schemas.microsoft.com/office/drawing/2014/main" id="{C4A5CD80-EA4F-4B7F-8C5D-6DDA0B1EBD1D}"/>
              </a:ext>
            </a:extLst>
          </p:cNvPr>
          <p:cNvSpPr/>
          <p:nvPr/>
        </p:nvSpPr>
        <p:spPr>
          <a:xfrm rot="1227608">
            <a:off x="8012646" y="3692956"/>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Arrow: Right 13">
            <a:extLst>
              <a:ext uri="{FF2B5EF4-FFF2-40B4-BE49-F238E27FC236}">
                <a16:creationId xmlns:a16="http://schemas.microsoft.com/office/drawing/2014/main" id="{4096EA07-F553-47F2-85FF-2CFE5C735093}"/>
              </a:ext>
            </a:extLst>
          </p:cNvPr>
          <p:cNvSpPr/>
          <p:nvPr/>
        </p:nvSpPr>
        <p:spPr>
          <a:xfrm rot="5400000">
            <a:off x="5241903" y="4618007"/>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Arrow: Right 15">
            <a:extLst>
              <a:ext uri="{FF2B5EF4-FFF2-40B4-BE49-F238E27FC236}">
                <a16:creationId xmlns:a16="http://schemas.microsoft.com/office/drawing/2014/main" id="{ECBE77D4-C37B-4D6F-BEEE-52ADBD7018AE}"/>
              </a:ext>
            </a:extLst>
          </p:cNvPr>
          <p:cNvSpPr/>
          <p:nvPr/>
        </p:nvSpPr>
        <p:spPr>
          <a:xfrm rot="8800630">
            <a:off x="3316633" y="3766146"/>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Arrow: Right 17">
            <a:extLst>
              <a:ext uri="{FF2B5EF4-FFF2-40B4-BE49-F238E27FC236}">
                <a16:creationId xmlns:a16="http://schemas.microsoft.com/office/drawing/2014/main" id="{48B033D5-3611-4705-83CF-E1DD58A1B95C}"/>
              </a:ext>
            </a:extLst>
          </p:cNvPr>
          <p:cNvSpPr/>
          <p:nvPr/>
        </p:nvSpPr>
        <p:spPr>
          <a:xfrm rot="11622356">
            <a:off x="3025121" y="2067040"/>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Arrow: Right 19">
            <a:extLst>
              <a:ext uri="{FF2B5EF4-FFF2-40B4-BE49-F238E27FC236}">
                <a16:creationId xmlns:a16="http://schemas.microsoft.com/office/drawing/2014/main" id="{77236BBB-E2F0-45C8-A682-B23C089BB186}"/>
              </a:ext>
            </a:extLst>
          </p:cNvPr>
          <p:cNvSpPr/>
          <p:nvPr/>
        </p:nvSpPr>
        <p:spPr>
          <a:xfrm rot="16200000">
            <a:off x="5247552" y="1352453"/>
            <a:ext cx="978408" cy="484632"/>
          </a:xfrm>
          <a:prstGeom prst="rightArrow">
            <a:avLst/>
          </a:prstGeom>
          <a:solidFill>
            <a:schemeClr val="bg1">
              <a:lumMod val="85000"/>
            </a:schemeClr>
          </a:solidFill>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grpId="0" nodeType="after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3"/>
                                        </p:tgtEl>
                                        <p:attrNameLst>
                                          <p:attrName>ppt_x</p:attrName>
                                          <p:attrName>ppt_y</p:attrName>
                                        </p:attrNameLst>
                                      </p:cBhvr>
                                    </p:animMotion>
                                  </p:childTnLst>
                                </p:cTn>
                              </p:par>
                            </p:childTnLst>
                          </p:cTn>
                        </p:par>
                        <p:par>
                          <p:cTn id="7" fill="hold">
                            <p:stCondLst>
                              <p:cond delay="2000"/>
                            </p:stCondLst>
                            <p:childTnLst>
                              <p:par>
                                <p:cTn id="8" presetID="2" presetClass="entr" presetSubtype="9"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0-#ppt_w/2"/>
                                          </p:val>
                                        </p:tav>
                                        <p:tav tm="100000">
                                          <p:val>
                                            <p:strVal val="#ppt_x"/>
                                          </p:val>
                                        </p:tav>
                                      </p:tavLst>
                                    </p:anim>
                                    <p:anim calcmode="lin" valueType="num">
                                      <p:cBhvr additive="base">
                                        <p:cTn id="11" dur="500" fill="hold"/>
                                        <p:tgtEl>
                                          <p:spTgt spid="17"/>
                                        </p:tgtEl>
                                        <p:attrNameLst>
                                          <p:attrName>ppt_y</p:attrName>
                                        </p:attrNameLst>
                                      </p:cBhvr>
                                      <p:tavLst>
                                        <p:tav tm="0">
                                          <p:val>
                                            <p:strVal val="0-#ppt_h/2"/>
                                          </p:val>
                                        </p:tav>
                                        <p:tav tm="100000">
                                          <p:val>
                                            <p:strVal val="#ppt_y"/>
                                          </p:val>
                                        </p:tav>
                                      </p:tavLst>
                                    </p:anim>
                                  </p:childTnLst>
                                </p:cTn>
                              </p:par>
                            </p:childTnLst>
                          </p:cTn>
                        </p:par>
                        <p:par>
                          <p:cTn id="12" fill="hold">
                            <p:stCondLst>
                              <p:cond delay="2500"/>
                            </p:stCondLst>
                            <p:childTnLst>
                              <p:par>
                                <p:cTn id="13" presetID="2" presetClass="entr" presetSubtype="9"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childTnLst>
                          </p:cTn>
                        </p:par>
                        <p:par>
                          <p:cTn id="17" fill="hold">
                            <p:stCondLst>
                              <p:cond delay="3000"/>
                            </p:stCondLst>
                            <p:childTnLst>
                              <p:par>
                                <p:cTn id="18" presetID="2" presetClass="entr" presetSubtype="9"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childTnLst>
                          </p:cTn>
                        </p:par>
                        <p:par>
                          <p:cTn id="22" fill="hold">
                            <p:stCondLst>
                              <p:cond delay="3500"/>
                            </p:stCondLst>
                            <p:childTnLst>
                              <p:par>
                                <p:cTn id="23" presetID="2" presetClass="entr" presetSubtype="9"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childTnLst>
                          </p:cTn>
                        </p:par>
                        <p:par>
                          <p:cTn id="27" fill="hold">
                            <p:stCondLst>
                              <p:cond delay="4000"/>
                            </p:stCondLst>
                            <p:childTnLst>
                              <p:par>
                                <p:cTn id="28" presetID="2" presetClass="entr" presetSubtype="9"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4500"/>
                            </p:stCondLst>
                            <p:childTnLst>
                              <p:par>
                                <p:cTn id="33" presetID="2" presetClass="entr" presetSubtype="9"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0-#ppt_h/2"/>
                                          </p:val>
                                        </p:tav>
                                        <p:tav tm="100000">
                                          <p:val>
                                            <p:strVal val="#ppt_y"/>
                                          </p:val>
                                        </p:tav>
                                      </p:tavLst>
                                    </p:anim>
                                  </p:childTnLst>
                                </p:cTn>
                              </p:par>
                              <p:par>
                                <p:cTn id="37" presetID="50" presetClass="entr" presetSubtype="0" decel="100000" fill="hold" grpId="1"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1000" fill="hold"/>
                                        <p:tgtEl>
                                          <p:spTgt spid="18"/>
                                        </p:tgtEl>
                                        <p:attrNameLst>
                                          <p:attrName>ppt_w</p:attrName>
                                        </p:attrNameLst>
                                      </p:cBhvr>
                                      <p:tavLst>
                                        <p:tav tm="0">
                                          <p:val>
                                            <p:strVal val="#ppt_w+.3"/>
                                          </p:val>
                                        </p:tav>
                                        <p:tav tm="100000">
                                          <p:val>
                                            <p:strVal val="#ppt_w"/>
                                          </p:val>
                                        </p:tav>
                                      </p:tavLst>
                                    </p:anim>
                                    <p:anim calcmode="lin" valueType="num">
                                      <p:cBhvr>
                                        <p:cTn id="40" dur="1000" fill="hold"/>
                                        <p:tgtEl>
                                          <p:spTgt spid="18"/>
                                        </p:tgtEl>
                                        <p:attrNameLst>
                                          <p:attrName>ppt_h</p:attrName>
                                        </p:attrNameLst>
                                      </p:cBhvr>
                                      <p:tavLst>
                                        <p:tav tm="0">
                                          <p:val>
                                            <p:strVal val="#ppt_h"/>
                                          </p:val>
                                        </p:tav>
                                        <p:tav tm="100000">
                                          <p:val>
                                            <p:strVal val="#ppt_h"/>
                                          </p:val>
                                        </p:tav>
                                      </p:tavLst>
                                    </p:anim>
                                    <p:animEffect transition="in" filter="fade">
                                      <p:cBhvr>
                                        <p:cTn id="41" dur="1000"/>
                                        <p:tgtEl>
                                          <p:spTgt spid="18"/>
                                        </p:tgtEl>
                                      </p:cBhvr>
                                    </p:animEffect>
                                  </p:childTnLst>
                                </p:cTn>
                              </p:par>
                              <p:par>
                                <p:cTn id="42" presetID="50" presetClass="entr" presetSubtype="0" decel="100000" fill="hold" grpId="1"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1000" fill="hold"/>
                                        <p:tgtEl>
                                          <p:spTgt spid="20"/>
                                        </p:tgtEl>
                                        <p:attrNameLst>
                                          <p:attrName>ppt_w</p:attrName>
                                        </p:attrNameLst>
                                      </p:cBhvr>
                                      <p:tavLst>
                                        <p:tav tm="0">
                                          <p:val>
                                            <p:strVal val="#ppt_w+.3"/>
                                          </p:val>
                                        </p:tav>
                                        <p:tav tm="100000">
                                          <p:val>
                                            <p:strVal val="#ppt_w"/>
                                          </p:val>
                                        </p:tav>
                                      </p:tavLst>
                                    </p:anim>
                                    <p:anim calcmode="lin" valueType="num">
                                      <p:cBhvr>
                                        <p:cTn id="45" dur="1000" fill="hold"/>
                                        <p:tgtEl>
                                          <p:spTgt spid="20"/>
                                        </p:tgtEl>
                                        <p:attrNameLst>
                                          <p:attrName>ppt_h</p:attrName>
                                        </p:attrNameLst>
                                      </p:cBhvr>
                                      <p:tavLst>
                                        <p:tav tm="0">
                                          <p:val>
                                            <p:strVal val="#ppt_h"/>
                                          </p:val>
                                        </p:tav>
                                        <p:tav tm="100000">
                                          <p:val>
                                            <p:strVal val="#ppt_h"/>
                                          </p:val>
                                        </p:tav>
                                      </p:tavLst>
                                    </p:anim>
                                    <p:animEffect transition="in" filter="fade">
                                      <p:cBhvr>
                                        <p:cTn id="46" dur="1000"/>
                                        <p:tgtEl>
                                          <p:spTgt spid="20"/>
                                        </p:tgtEl>
                                      </p:cBhvr>
                                    </p:animEffect>
                                  </p:childTnLst>
                                </p:cTn>
                              </p:par>
                              <p:par>
                                <p:cTn id="47" presetID="50" presetClass="entr" presetSubtype="0" decel="100000" fill="hold" grpId="1"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1000" fill="hold"/>
                                        <p:tgtEl>
                                          <p:spTgt spid="2"/>
                                        </p:tgtEl>
                                        <p:attrNameLst>
                                          <p:attrName>ppt_w</p:attrName>
                                        </p:attrNameLst>
                                      </p:cBhvr>
                                      <p:tavLst>
                                        <p:tav tm="0">
                                          <p:val>
                                            <p:strVal val="#ppt_w+.3"/>
                                          </p:val>
                                        </p:tav>
                                        <p:tav tm="100000">
                                          <p:val>
                                            <p:strVal val="#ppt_w"/>
                                          </p:val>
                                        </p:tav>
                                      </p:tavLst>
                                    </p:anim>
                                    <p:anim calcmode="lin" valueType="num">
                                      <p:cBhvr>
                                        <p:cTn id="50" dur="1000" fill="hold"/>
                                        <p:tgtEl>
                                          <p:spTgt spid="2"/>
                                        </p:tgtEl>
                                        <p:attrNameLst>
                                          <p:attrName>ppt_h</p:attrName>
                                        </p:attrNameLst>
                                      </p:cBhvr>
                                      <p:tavLst>
                                        <p:tav tm="0">
                                          <p:val>
                                            <p:strVal val="#ppt_h"/>
                                          </p:val>
                                        </p:tav>
                                        <p:tav tm="100000">
                                          <p:val>
                                            <p:strVal val="#ppt_h"/>
                                          </p:val>
                                        </p:tav>
                                      </p:tavLst>
                                    </p:anim>
                                    <p:animEffect transition="in" filter="fade">
                                      <p:cBhvr>
                                        <p:cTn id="51" dur="1000"/>
                                        <p:tgtEl>
                                          <p:spTgt spid="2"/>
                                        </p:tgtEl>
                                      </p:cBhvr>
                                    </p:animEffect>
                                  </p:childTnLst>
                                </p:cTn>
                              </p:par>
                              <p:par>
                                <p:cTn id="52" presetID="50" presetClass="entr" presetSubtype="0" decel="100000" fill="hold" grpId="1"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1000" fill="hold"/>
                                        <p:tgtEl>
                                          <p:spTgt spid="12"/>
                                        </p:tgtEl>
                                        <p:attrNameLst>
                                          <p:attrName>ppt_w</p:attrName>
                                        </p:attrNameLst>
                                      </p:cBhvr>
                                      <p:tavLst>
                                        <p:tav tm="0">
                                          <p:val>
                                            <p:strVal val="#ppt_w+.3"/>
                                          </p:val>
                                        </p:tav>
                                        <p:tav tm="100000">
                                          <p:val>
                                            <p:strVal val="#ppt_w"/>
                                          </p:val>
                                        </p:tav>
                                      </p:tavLst>
                                    </p:anim>
                                    <p:anim calcmode="lin" valueType="num">
                                      <p:cBhvr>
                                        <p:cTn id="55" dur="1000" fill="hold"/>
                                        <p:tgtEl>
                                          <p:spTgt spid="12"/>
                                        </p:tgtEl>
                                        <p:attrNameLst>
                                          <p:attrName>ppt_h</p:attrName>
                                        </p:attrNameLst>
                                      </p:cBhvr>
                                      <p:tavLst>
                                        <p:tav tm="0">
                                          <p:val>
                                            <p:strVal val="#ppt_h"/>
                                          </p:val>
                                        </p:tav>
                                        <p:tav tm="100000">
                                          <p:val>
                                            <p:strVal val="#ppt_h"/>
                                          </p:val>
                                        </p:tav>
                                      </p:tavLst>
                                    </p:anim>
                                    <p:animEffect transition="in" filter="fade">
                                      <p:cBhvr>
                                        <p:cTn id="56" dur="1000"/>
                                        <p:tgtEl>
                                          <p:spTgt spid="12"/>
                                        </p:tgtEl>
                                      </p:cBhvr>
                                    </p:animEffect>
                                  </p:childTnLst>
                                </p:cTn>
                              </p:par>
                              <p:par>
                                <p:cTn id="57" presetID="50" presetClass="entr" presetSubtype="0" decel="100000" fill="hold" grpId="1"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1000" fill="hold"/>
                                        <p:tgtEl>
                                          <p:spTgt spid="14"/>
                                        </p:tgtEl>
                                        <p:attrNameLst>
                                          <p:attrName>ppt_w</p:attrName>
                                        </p:attrNameLst>
                                      </p:cBhvr>
                                      <p:tavLst>
                                        <p:tav tm="0">
                                          <p:val>
                                            <p:strVal val="#ppt_w+.3"/>
                                          </p:val>
                                        </p:tav>
                                        <p:tav tm="100000">
                                          <p:val>
                                            <p:strVal val="#ppt_w"/>
                                          </p:val>
                                        </p:tav>
                                      </p:tavLst>
                                    </p:anim>
                                    <p:anim calcmode="lin" valueType="num">
                                      <p:cBhvr>
                                        <p:cTn id="60" dur="1000" fill="hold"/>
                                        <p:tgtEl>
                                          <p:spTgt spid="14"/>
                                        </p:tgtEl>
                                        <p:attrNameLst>
                                          <p:attrName>ppt_h</p:attrName>
                                        </p:attrNameLst>
                                      </p:cBhvr>
                                      <p:tavLst>
                                        <p:tav tm="0">
                                          <p:val>
                                            <p:strVal val="#ppt_h"/>
                                          </p:val>
                                        </p:tav>
                                        <p:tav tm="100000">
                                          <p:val>
                                            <p:strVal val="#ppt_h"/>
                                          </p:val>
                                        </p:tav>
                                      </p:tavLst>
                                    </p:anim>
                                    <p:animEffect transition="in" filter="fade">
                                      <p:cBhvr>
                                        <p:cTn id="61" dur="1000"/>
                                        <p:tgtEl>
                                          <p:spTgt spid="14"/>
                                        </p:tgtEl>
                                      </p:cBhvr>
                                    </p:animEffect>
                                  </p:childTnLst>
                                </p:cTn>
                              </p:par>
                              <p:par>
                                <p:cTn id="62" presetID="50" presetClass="entr" presetSubtype="0" decel="100000" fill="hold" grpId="1" nodeType="with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1000" fill="hold"/>
                                        <p:tgtEl>
                                          <p:spTgt spid="16"/>
                                        </p:tgtEl>
                                        <p:attrNameLst>
                                          <p:attrName>ppt_w</p:attrName>
                                        </p:attrNameLst>
                                      </p:cBhvr>
                                      <p:tavLst>
                                        <p:tav tm="0">
                                          <p:val>
                                            <p:strVal val="#ppt_w+.3"/>
                                          </p:val>
                                        </p:tav>
                                        <p:tav tm="100000">
                                          <p:val>
                                            <p:strVal val="#ppt_w"/>
                                          </p:val>
                                        </p:tav>
                                      </p:tavLst>
                                    </p:anim>
                                    <p:anim calcmode="lin" valueType="num">
                                      <p:cBhvr>
                                        <p:cTn id="65" dur="1000" fill="hold"/>
                                        <p:tgtEl>
                                          <p:spTgt spid="16"/>
                                        </p:tgtEl>
                                        <p:attrNameLst>
                                          <p:attrName>ppt_h</p:attrName>
                                        </p:attrNameLst>
                                      </p:cBhvr>
                                      <p:tavLst>
                                        <p:tav tm="0">
                                          <p:val>
                                            <p:strVal val="#ppt_h"/>
                                          </p:val>
                                        </p:tav>
                                        <p:tav tm="100000">
                                          <p:val>
                                            <p:strVal val="#ppt_h"/>
                                          </p:val>
                                        </p:tav>
                                      </p:tavLst>
                                    </p:anim>
                                    <p:animEffect transition="in" filter="fade">
                                      <p:cBhvr>
                                        <p:cTn id="6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7" restart="whenNotActive" fill="hold" evtFilter="cancelBubble" nodeType="interactiveSeq">
                <p:stCondLst>
                  <p:cond evt="onClick" delay="0">
                    <p:tgtEl>
                      <p:spTgt spid="5"/>
                    </p:tgtEl>
                  </p:cond>
                </p:stCondLst>
                <p:endSync evt="end" delay="0">
                  <p:rtn val="all"/>
                </p:endSync>
                <p:childTnLst>
                  <p:par>
                    <p:cTn id="68" fill="hold">
                      <p:stCondLst>
                        <p:cond delay="0"/>
                      </p:stCondLst>
                      <p:childTnLst>
                        <p:par>
                          <p:cTn id="69" fill="hold">
                            <p:stCondLst>
                              <p:cond delay="0"/>
                            </p:stCondLst>
                            <p:childTnLst>
                              <p:par>
                                <p:cTn id="70" presetID="6" presetClass="entr" presetSubtype="16"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circle(in)">
                                      <p:cBhvr>
                                        <p:cTn id="72" dur="2000"/>
                                        <p:tgtEl>
                                          <p:spTgt spid="18"/>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circle(in)">
                                      <p:cBhvr>
                                        <p:cTn id="75" dur="2000"/>
                                        <p:tgtEl>
                                          <p:spTgt spid="20"/>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circle(in)">
                                      <p:cBhvr>
                                        <p:cTn id="78" dur="2000"/>
                                        <p:tgtEl>
                                          <p:spTgt spid="2"/>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circle(in)">
                                      <p:cBhvr>
                                        <p:cTn id="81" dur="2000"/>
                                        <p:tgtEl>
                                          <p:spTgt spid="12"/>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circle(in)">
                                      <p:cBhvr>
                                        <p:cTn id="84" dur="2000"/>
                                        <p:tgtEl>
                                          <p:spTgt spid="14"/>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circle(in)">
                                      <p:cBhvr>
                                        <p:cTn id="87" dur="2000"/>
                                        <p:tgtEl>
                                          <p:spTgt spid="16"/>
                                        </p:tgtEl>
                                      </p:cBhvr>
                                    </p:animEffect>
                                  </p:childTnLst>
                                </p:cTn>
                              </p:par>
                            </p:childTnLst>
                          </p:cTn>
                        </p:par>
                      </p:childTnLst>
                    </p:cTn>
                  </p:par>
                </p:childTnLst>
              </p:cTn>
              <p:nextCondLst>
                <p:cond evt="onClick" delay="0">
                  <p:tgtEl>
                    <p:spTgt spid="5"/>
                  </p:tgtEl>
                </p:cond>
              </p:nextCondLst>
            </p:seq>
          </p:childTnLst>
        </p:cTn>
      </p:par>
    </p:tnLst>
    <p:bldLst>
      <p:bldGraphic spid="3" grpId="0">
        <p:bldAsOne/>
      </p:bldGraphic>
      <p:bldP spid="2" grpId="0" animBg="1"/>
      <p:bldP spid="2" grpId="1" animBg="1"/>
      <p:bldP spid="12" grpId="0" animBg="1"/>
      <p:bldP spid="12" grpId="1" animBg="1"/>
      <p:bldP spid="14" grpId="0" animBg="1"/>
      <p:bldP spid="14" grpId="1" animBg="1"/>
      <p:bldP spid="16" grpId="0" animBg="1"/>
      <p:bldP spid="16" grpId="1" animBg="1"/>
      <p:bldP spid="18" grpId="0" animBg="1"/>
      <p:bldP spid="18" grpId="1" animBg="1"/>
      <p:bldP spid="20" grpId="0" animBg="1"/>
      <p:bldP spid="2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EF594-125C-437C-82C1-B7519A2BA3AB}"/>
              </a:ext>
            </a:extLst>
          </p:cNvPr>
          <p:cNvPicPr>
            <a:picLocks noChangeAspect="1"/>
          </p:cNvPicPr>
          <p:nvPr/>
        </p:nvPicPr>
        <p:blipFill>
          <a:blip r:embed="rId2"/>
          <a:stretch>
            <a:fillRect/>
          </a:stretch>
        </p:blipFill>
        <p:spPr>
          <a:xfrm>
            <a:off x="1057470" y="1231640"/>
            <a:ext cx="9367934" cy="5180849"/>
          </a:xfrm>
          <a:prstGeom prst="rect">
            <a:avLst/>
          </a:prstGeom>
        </p:spPr>
      </p:pic>
      <p:sp>
        <p:nvSpPr>
          <p:cNvPr id="5" name="TextBox 4">
            <a:extLst>
              <a:ext uri="{FF2B5EF4-FFF2-40B4-BE49-F238E27FC236}">
                <a16:creationId xmlns:a16="http://schemas.microsoft.com/office/drawing/2014/main" id="{D29A0481-D231-4F1C-AB2C-FD7380D5A04D}"/>
              </a:ext>
            </a:extLst>
          </p:cNvPr>
          <p:cNvSpPr txBox="1"/>
          <p:nvPr/>
        </p:nvSpPr>
        <p:spPr>
          <a:xfrm>
            <a:off x="1138335" y="167951"/>
            <a:ext cx="8761445" cy="707886"/>
          </a:xfrm>
          <a:prstGeom prst="rect">
            <a:avLst/>
          </a:prstGeom>
          <a:noFill/>
        </p:spPr>
        <p:txBody>
          <a:bodyPr wrap="square" rtlCol="0">
            <a:spAutoFit/>
          </a:bodyPr>
          <a:lstStyle/>
          <a:p>
            <a:pPr algn="ctr"/>
            <a:r>
              <a:rPr lang="en-I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FINAL</a:t>
            </a:r>
            <a:r>
              <a:rPr lang="en-IN" sz="40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I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DASHBOARD</a:t>
            </a:r>
          </a:p>
        </p:txBody>
      </p:sp>
    </p:spTree>
    <p:extLst>
      <p:ext uri="{BB962C8B-B14F-4D97-AF65-F5344CB8AC3E}">
        <p14:creationId xmlns:p14="http://schemas.microsoft.com/office/powerpoint/2010/main" val="20276220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par>
                          <p:cTn id="8" fill="hold">
                            <p:stCondLst>
                              <p:cond delay="2000"/>
                            </p:stCondLst>
                            <p:childTnLst>
                              <p:par>
                                <p:cTn id="9" presetID="34" presetClass="emph" presetSubtype="0" fill="hold" grpId="0" nodeType="after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5"/>
                                        </p:tgtEl>
                                        <p:attrNameLst>
                                          <p:attrName>ppt_x</p:attrName>
                                          <p:attrName>ppt_y</p:attrName>
                                        </p:attrNameLst>
                                      </p:cBhvr>
                                    </p:animMotion>
                                    <p:animRot by="1500000">
                                      <p:cBhvr>
                                        <p:cTn id="11" dur="125" fill="hold">
                                          <p:stCondLst>
                                            <p:cond delay="0"/>
                                          </p:stCondLst>
                                        </p:cTn>
                                        <p:tgtEl>
                                          <p:spTgt spid="5"/>
                                        </p:tgtEl>
                                        <p:attrNameLst>
                                          <p:attrName>r</p:attrName>
                                        </p:attrNameLst>
                                      </p:cBhvr>
                                    </p:animRot>
                                    <p:animRot by="-1500000">
                                      <p:cBhvr>
                                        <p:cTn id="12" dur="125" fill="hold">
                                          <p:stCondLst>
                                            <p:cond delay="125"/>
                                          </p:stCondLst>
                                        </p:cTn>
                                        <p:tgtEl>
                                          <p:spTgt spid="5"/>
                                        </p:tgtEl>
                                        <p:attrNameLst>
                                          <p:attrName>r</p:attrName>
                                        </p:attrNameLst>
                                      </p:cBhvr>
                                    </p:animRot>
                                    <p:animRot by="-1500000">
                                      <p:cBhvr>
                                        <p:cTn id="13" dur="125" fill="hold">
                                          <p:stCondLst>
                                            <p:cond delay="250"/>
                                          </p:stCondLst>
                                        </p:cTn>
                                        <p:tgtEl>
                                          <p:spTgt spid="5"/>
                                        </p:tgtEl>
                                        <p:attrNameLst>
                                          <p:attrName>r</p:attrName>
                                        </p:attrNameLst>
                                      </p:cBhvr>
                                    </p:animRot>
                                    <p:animRot by="1500000">
                                      <p:cBhvr>
                                        <p:cTn id="14"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6562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65620"/>
          </a:xfrm>
          <a:prstGeom prst="rect">
            <a:avLst/>
          </a:prstGeom>
        </p:spPr>
      </p:pic>
      <p:sp>
        <p:nvSpPr>
          <p:cNvPr id="5" name="Text 0"/>
          <p:cNvSpPr/>
          <p:nvPr/>
        </p:nvSpPr>
        <p:spPr>
          <a:xfrm>
            <a:off x="693420" y="2377440"/>
            <a:ext cx="10820400" cy="281940"/>
          </a:xfrm>
          <a:prstGeom prst="rect">
            <a:avLst/>
          </a:prstGeom>
          <a:noFill/>
          <a:ln/>
        </p:spPr>
        <p:txBody>
          <a:bodyPr wrap="none" lIns="0" tIns="0" rIns="0" bIns="0" rtlCol="0" anchor="ctr"/>
          <a:lstStyle/>
          <a:p>
            <a:pPr>
              <a:lnSpc>
                <a:spcPts val="2167"/>
              </a:lnSpc>
            </a:pPr>
            <a:endParaRPr lang="en-US" sz="1542" dirty="0"/>
          </a:p>
        </p:txBody>
      </p:sp>
      <p:sp>
        <p:nvSpPr>
          <p:cNvPr id="6" name="Text 1"/>
          <p:cNvSpPr/>
          <p:nvPr/>
        </p:nvSpPr>
        <p:spPr>
          <a:xfrm>
            <a:off x="693420" y="2872740"/>
            <a:ext cx="10820400" cy="281940"/>
          </a:xfrm>
          <a:prstGeom prst="rect">
            <a:avLst/>
          </a:prstGeom>
          <a:noFill/>
          <a:ln/>
        </p:spPr>
        <p:txBody>
          <a:bodyPr wrap="none" lIns="0" tIns="0" rIns="0" bIns="0" rtlCol="0" anchor="ctr"/>
          <a:lstStyle/>
          <a:p>
            <a:pPr>
              <a:lnSpc>
                <a:spcPts val="2167"/>
              </a:lnSpc>
            </a:pPr>
            <a:endParaRPr lang="en-US" sz="1542" dirty="0"/>
          </a:p>
        </p:txBody>
      </p:sp>
      <p:sp>
        <p:nvSpPr>
          <p:cNvPr id="7" name="Text 2"/>
          <p:cNvSpPr/>
          <p:nvPr/>
        </p:nvSpPr>
        <p:spPr>
          <a:xfrm>
            <a:off x="693420" y="3368040"/>
            <a:ext cx="10820400" cy="281940"/>
          </a:xfrm>
          <a:prstGeom prst="rect">
            <a:avLst/>
          </a:prstGeom>
          <a:noFill/>
          <a:ln/>
        </p:spPr>
        <p:txBody>
          <a:bodyPr wrap="none" lIns="0" tIns="0" rIns="0" bIns="0" rtlCol="0" anchor="ctr"/>
          <a:lstStyle/>
          <a:p>
            <a:pPr>
              <a:lnSpc>
                <a:spcPts val="2167"/>
              </a:lnSpc>
            </a:pPr>
            <a:endParaRPr lang="en-US" sz="1542" dirty="0"/>
          </a:p>
        </p:txBody>
      </p:sp>
      <p:sp>
        <p:nvSpPr>
          <p:cNvPr id="8" name="Text 3"/>
          <p:cNvSpPr/>
          <p:nvPr/>
        </p:nvSpPr>
        <p:spPr>
          <a:xfrm>
            <a:off x="348863" y="4337489"/>
            <a:ext cx="10820400" cy="281940"/>
          </a:xfrm>
          <a:prstGeom prst="rect">
            <a:avLst/>
          </a:prstGeom>
          <a:noFill/>
          <a:ln/>
        </p:spPr>
        <p:txBody>
          <a:bodyPr wrap="none" lIns="0" tIns="0" rIns="0" bIns="0" rtlCol="0" anchor="ctr"/>
          <a:lstStyle/>
          <a:p>
            <a:pPr>
              <a:lnSpc>
                <a:spcPts val="2167"/>
              </a:lnSpc>
            </a:pPr>
            <a:endParaRPr lang="en-US" sz="1542" dirty="0"/>
          </a:p>
        </p:txBody>
      </p:sp>
      <p:sp>
        <p:nvSpPr>
          <p:cNvPr id="9" name="Text 4"/>
          <p:cNvSpPr/>
          <p:nvPr/>
        </p:nvSpPr>
        <p:spPr>
          <a:xfrm>
            <a:off x="693420" y="929640"/>
            <a:ext cx="10820400" cy="1234440"/>
          </a:xfrm>
          <a:prstGeom prst="rect">
            <a:avLst/>
          </a:prstGeom>
          <a:noFill/>
          <a:ln/>
        </p:spPr>
        <p:txBody>
          <a:bodyPr wrap="none" lIns="0" tIns="0" rIns="0" bIns="0" rtlCol="0" anchor="ctr"/>
          <a:lstStyle/>
          <a:p>
            <a:pPr>
              <a:lnSpc>
                <a:spcPts val="9675"/>
              </a:lnSpc>
            </a:pPr>
            <a:endParaRPr lang="en-US" sz="7741" dirty="0"/>
          </a:p>
        </p:txBody>
      </p:sp>
      <p:sp>
        <p:nvSpPr>
          <p:cNvPr id="10" name="Text 5"/>
          <p:cNvSpPr/>
          <p:nvPr/>
        </p:nvSpPr>
        <p:spPr>
          <a:xfrm>
            <a:off x="693420" y="4861560"/>
            <a:ext cx="10820400" cy="617220"/>
          </a:xfrm>
          <a:prstGeom prst="rect">
            <a:avLst/>
          </a:prstGeom>
          <a:noFill/>
          <a:ln/>
        </p:spPr>
        <p:txBody>
          <a:bodyPr wrap="none" lIns="0" tIns="0" rIns="0" bIns="0" rtlCol="0" anchor="ctr"/>
          <a:lstStyle/>
          <a:p>
            <a:pPr>
              <a:lnSpc>
                <a:spcPts val="4833"/>
              </a:lnSpc>
            </a:pPr>
            <a:endParaRPr lang="en-US" sz="3867" dirty="0"/>
          </a:p>
        </p:txBody>
      </p:sp>
      <p:sp>
        <p:nvSpPr>
          <p:cNvPr id="11" name="Text 6"/>
          <p:cNvSpPr/>
          <p:nvPr/>
        </p:nvSpPr>
        <p:spPr>
          <a:xfrm>
            <a:off x="-2672632" y="3863340"/>
            <a:ext cx="10820400" cy="281940"/>
          </a:xfrm>
          <a:prstGeom prst="rect">
            <a:avLst/>
          </a:prstGeom>
          <a:noFill/>
          <a:ln/>
        </p:spPr>
        <p:txBody>
          <a:bodyPr wrap="none" lIns="0" tIns="0" rIns="0" bIns="0" rtlCol="0" anchor="ctr"/>
          <a:lstStyle/>
          <a:p>
            <a:pPr>
              <a:lnSpc>
                <a:spcPts val="2167"/>
              </a:lnSpc>
            </a:pPr>
            <a:endParaRPr lang="en-US" sz="1542" dirty="0"/>
          </a:p>
        </p:txBody>
      </p:sp>
      <p:pic>
        <p:nvPicPr>
          <p:cNvPr id="19" name="Picture 18">
            <a:extLst>
              <a:ext uri="{FF2B5EF4-FFF2-40B4-BE49-F238E27FC236}">
                <a16:creationId xmlns:a16="http://schemas.microsoft.com/office/drawing/2014/main" id="{F3C4C25B-B59B-431F-A651-7535614278FE}"/>
              </a:ext>
            </a:extLst>
          </p:cNvPr>
          <p:cNvPicPr>
            <a:picLocks noChangeAspect="1"/>
          </p:cNvPicPr>
          <p:nvPr/>
        </p:nvPicPr>
        <p:blipFill>
          <a:blip r:embed="rId5"/>
          <a:stretch>
            <a:fillRect/>
          </a:stretch>
        </p:blipFill>
        <p:spPr>
          <a:xfrm>
            <a:off x="348863" y="2215614"/>
            <a:ext cx="6955481" cy="3295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TextBox 28">
            <a:extLst>
              <a:ext uri="{FF2B5EF4-FFF2-40B4-BE49-F238E27FC236}">
                <a16:creationId xmlns:a16="http://schemas.microsoft.com/office/drawing/2014/main" id="{6FBFA2E5-D67C-4336-B2D9-352C92C0B0F3}"/>
              </a:ext>
            </a:extLst>
          </p:cNvPr>
          <p:cNvSpPr txBox="1"/>
          <p:nvPr/>
        </p:nvSpPr>
        <p:spPr>
          <a:xfrm>
            <a:off x="7304345" y="6315393"/>
            <a:ext cx="184731" cy="646331"/>
          </a:xfrm>
          <a:prstGeom prst="rect">
            <a:avLst/>
          </a:prstGeom>
          <a:noFill/>
        </p:spPr>
        <p:txBody>
          <a:bodyPr wrap="none" rtlCol="0">
            <a:spAutoFit/>
          </a:bodyPr>
          <a:lstStyle/>
          <a:p>
            <a:endParaRPr lang="en-IN" b="1" dirty="0">
              <a:solidFill>
                <a:schemeClr val="bg1"/>
              </a:solidFill>
              <a:effectLst/>
            </a:endParaRPr>
          </a:p>
          <a:p>
            <a:endParaRPr lang="en-IN" b="1" dirty="0">
              <a:solidFill>
                <a:schemeClr val="bg1"/>
              </a:solidFill>
            </a:endParaRPr>
          </a:p>
        </p:txBody>
      </p:sp>
      <p:sp>
        <p:nvSpPr>
          <p:cNvPr id="4" name="TextBox 3">
            <a:extLst>
              <a:ext uri="{FF2B5EF4-FFF2-40B4-BE49-F238E27FC236}">
                <a16:creationId xmlns:a16="http://schemas.microsoft.com/office/drawing/2014/main" id="{6A4D6862-E4AE-A242-5685-DB6A74503BB7}"/>
              </a:ext>
            </a:extLst>
          </p:cNvPr>
          <p:cNvSpPr txBox="1"/>
          <p:nvPr/>
        </p:nvSpPr>
        <p:spPr>
          <a:xfrm>
            <a:off x="393007" y="503775"/>
            <a:ext cx="6744911" cy="1477328"/>
          </a:xfrm>
          <a:prstGeom prst="rect">
            <a:avLst/>
          </a:prstGeom>
          <a:noFill/>
          <a:ln w="19050">
            <a:solidFill>
              <a:schemeClr val="bg1">
                <a:lumMod val="85000"/>
              </a:schemeClr>
            </a:solidFill>
          </a:ln>
        </p:spPr>
        <p:txBody>
          <a:bodyPr wrap="square" rtlCol="0">
            <a:spAutoFit/>
          </a:bodyPr>
          <a:lstStyle/>
          <a:p>
            <a:r>
              <a:rPr lang="en-US" b="1" u="sng" dirty="0">
                <a:solidFill>
                  <a:schemeClr val="accent4">
                    <a:lumMod val="40000"/>
                    <a:lumOff val="60000"/>
                  </a:schemeClr>
                </a:solidFill>
              </a:rPr>
              <a:t>Que</a:t>
            </a:r>
            <a:r>
              <a:rPr lang="en-US" b="1" dirty="0">
                <a:solidFill>
                  <a:schemeClr val="bg1"/>
                </a:solidFill>
              </a:rPr>
              <a:t>: </a:t>
            </a:r>
            <a:r>
              <a:rPr lang="en-US" dirty="0">
                <a:solidFill>
                  <a:schemeClr val="bg1"/>
                </a:solidFill>
              </a:rPr>
              <a:t>Analyzing total revenue growth over time. Identifying</a:t>
            </a:r>
          </a:p>
          <a:p>
            <a:r>
              <a:rPr lang="en-US" dirty="0">
                <a:solidFill>
                  <a:schemeClr val="bg1"/>
                </a:solidFill>
              </a:rPr>
              <a:t>          best-selling products and seasonal sales trends?</a:t>
            </a:r>
          </a:p>
          <a:p>
            <a:endParaRPr lang="en-US" dirty="0">
              <a:solidFill>
                <a:schemeClr val="bg1"/>
              </a:solidFill>
            </a:endParaRPr>
          </a:p>
          <a:p>
            <a:r>
              <a:rPr lang="en-IN" b="1" u="sng" dirty="0">
                <a:solidFill>
                  <a:schemeClr val="accent4">
                    <a:lumMod val="40000"/>
                    <a:lumOff val="60000"/>
                  </a:schemeClr>
                </a:solidFill>
                <a:effectLst/>
              </a:rPr>
              <a:t>Dax: </a:t>
            </a:r>
            <a:r>
              <a:rPr lang="en-IN" dirty="0">
                <a:solidFill>
                  <a:schemeClr val="bg1"/>
                </a:solidFill>
                <a:effectLst/>
              </a:rPr>
              <a:t>Total_sales = SUM(transformed_data[Sales])</a:t>
            </a:r>
          </a:p>
          <a:p>
            <a:endParaRPr lang="en-IN" dirty="0">
              <a:solidFill>
                <a:schemeClr val="bg1"/>
              </a:solidFill>
            </a:endParaRPr>
          </a:p>
        </p:txBody>
      </p:sp>
      <p:pic>
        <p:nvPicPr>
          <p:cNvPr id="12" name="Picture 11">
            <a:extLst>
              <a:ext uri="{FF2B5EF4-FFF2-40B4-BE49-F238E27FC236}">
                <a16:creationId xmlns:a16="http://schemas.microsoft.com/office/drawing/2014/main" id="{9AB80F49-C47F-7E5C-88A0-08F221898213}"/>
              </a:ext>
            </a:extLst>
          </p:cNvPr>
          <p:cNvPicPr>
            <a:picLocks noChangeAspect="1"/>
          </p:cNvPicPr>
          <p:nvPr/>
        </p:nvPicPr>
        <p:blipFill>
          <a:blip r:embed="rId6"/>
          <a:stretch>
            <a:fillRect/>
          </a:stretch>
        </p:blipFill>
        <p:spPr>
          <a:xfrm>
            <a:off x="7648901" y="2089813"/>
            <a:ext cx="3849679" cy="3421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74740F0A-FF31-7AFE-42B8-A6702F53096E}"/>
              </a:ext>
            </a:extLst>
          </p:cNvPr>
          <p:cNvSpPr txBox="1"/>
          <p:nvPr/>
        </p:nvSpPr>
        <p:spPr>
          <a:xfrm>
            <a:off x="7482475" y="481851"/>
            <a:ext cx="4576175" cy="1461939"/>
          </a:xfrm>
          <a:prstGeom prst="rect">
            <a:avLst/>
          </a:prstGeom>
          <a:noFill/>
          <a:ln w="19050">
            <a:solidFill>
              <a:schemeClr val="bg1">
                <a:lumMod val="85000"/>
              </a:schemeClr>
            </a:solidFill>
          </a:ln>
        </p:spPr>
        <p:txBody>
          <a:bodyPr wrap="square" rtlCol="0">
            <a:spAutoFit/>
          </a:bodyPr>
          <a:lstStyle/>
          <a:p>
            <a:r>
              <a:rPr lang="en-US" b="1" u="sng" dirty="0">
                <a:solidFill>
                  <a:schemeClr val="accent4">
                    <a:lumMod val="40000"/>
                    <a:lumOff val="60000"/>
                  </a:schemeClr>
                </a:solidFill>
              </a:rPr>
              <a:t>Que</a:t>
            </a:r>
            <a:r>
              <a:rPr lang="en-US" b="1" dirty="0">
                <a:solidFill>
                  <a:schemeClr val="bg1"/>
                </a:solidFill>
              </a:rPr>
              <a:t>: E</a:t>
            </a:r>
            <a:r>
              <a:rPr lang="en-US" dirty="0">
                <a:solidFill>
                  <a:schemeClr val="bg1"/>
                </a:solidFill>
              </a:rPr>
              <a:t>stimating the Total sales for each day of</a:t>
            </a:r>
          </a:p>
          <a:p>
            <a:r>
              <a:rPr lang="en-US" b="1" dirty="0">
                <a:solidFill>
                  <a:schemeClr val="bg1"/>
                </a:solidFill>
              </a:rPr>
              <a:t>          </a:t>
            </a:r>
            <a:r>
              <a:rPr lang="en-US" dirty="0">
                <a:solidFill>
                  <a:schemeClr val="bg1"/>
                </a:solidFill>
              </a:rPr>
              <a:t>the week based on the bar lengths?</a:t>
            </a:r>
            <a:endParaRPr lang="en-US" b="1" dirty="0">
              <a:solidFill>
                <a:schemeClr val="bg1"/>
              </a:solidFill>
            </a:endParaRPr>
          </a:p>
          <a:p>
            <a:endParaRPr lang="en-US" dirty="0">
              <a:solidFill>
                <a:schemeClr val="bg1"/>
              </a:solidFill>
            </a:endParaRPr>
          </a:p>
          <a:p>
            <a:r>
              <a:rPr lang="en-IN" b="1" u="sng" dirty="0">
                <a:solidFill>
                  <a:schemeClr val="accent4">
                    <a:lumMod val="40000"/>
                    <a:lumOff val="60000"/>
                  </a:schemeClr>
                </a:solidFill>
                <a:effectLst/>
              </a:rPr>
              <a:t>Dax:</a:t>
            </a:r>
            <a:r>
              <a:rPr lang="en-IN" sz="1700" dirty="0">
                <a:solidFill>
                  <a:schemeClr val="bg1"/>
                </a:solidFill>
                <a:effectLst/>
              </a:rPr>
              <a:t>Total_sales = SUM (transformed_data[Sales])</a:t>
            </a:r>
          </a:p>
          <a:p>
            <a:endParaRPr lang="en-IN" sz="1700" dirty="0">
              <a:solidFill>
                <a:schemeClr val="bg1"/>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6"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80">
                                          <p:stCondLst>
                                            <p:cond delay="0"/>
                                          </p:stCondLst>
                                        </p:cTn>
                                        <p:tgtEl>
                                          <p:spTgt spid="19"/>
                                        </p:tgtEl>
                                      </p:cBhvr>
                                    </p:animEffect>
                                    <p:anim calcmode="lin" valueType="num">
                                      <p:cBhvr>
                                        <p:cTn id="19"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4" dur="26">
                                          <p:stCondLst>
                                            <p:cond delay="650"/>
                                          </p:stCondLst>
                                        </p:cTn>
                                        <p:tgtEl>
                                          <p:spTgt spid="19"/>
                                        </p:tgtEl>
                                      </p:cBhvr>
                                      <p:to x="100000" y="60000"/>
                                    </p:animScale>
                                    <p:animScale>
                                      <p:cBhvr>
                                        <p:cTn id="25" dur="166" decel="50000">
                                          <p:stCondLst>
                                            <p:cond delay="676"/>
                                          </p:stCondLst>
                                        </p:cTn>
                                        <p:tgtEl>
                                          <p:spTgt spid="19"/>
                                        </p:tgtEl>
                                      </p:cBhvr>
                                      <p:to x="100000" y="100000"/>
                                    </p:animScale>
                                    <p:animScale>
                                      <p:cBhvr>
                                        <p:cTn id="26" dur="26">
                                          <p:stCondLst>
                                            <p:cond delay="1312"/>
                                          </p:stCondLst>
                                        </p:cTn>
                                        <p:tgtEl>
                                          <p:spTgt spid="19"/>
                                        </p:tgtEl>
                                      </p:cBhvr>
                                      <p:to x="100000" y="80000"/>
                                    </p:animScale>
                                    <p:animScale>
                                      <p:cBhvr>
                                        <p:cTn id="27" dur="166" decel="50000">
                                          <p:stCondLst>
                                            <p:cond delay="1338"/>
                                          </p:stCondLst>
                                        </p:cTn>
                                        <p:tgtEl>
                                          <p:spTgt spid="19"/>
                                        </p:tgtEl>
                                      </p:cBhvr>
                                      <p:to x="100000" y="100000"/>
                                    </p:animScale>
                                    <p:animScale>
                                      <p:cBhvr>
                                        <p:cTn id="28" dur="26">
                                          <p:stCondLst>
                                            <p:cond delay="1642"/>
                                          </p:stCondLst>
                                        </p:cTn>
                                        <p:tgtEl>
                                          <p:spTgt spid="19"/>
                                        </p:tgtEl>
                                      </p:cBhvr>
                                      <p:to x="100000" y="90000"/>
                                    </p:animScale>
                                    <p:animScale>
                                      <p:cBhvr>
                                        <p:cTn id="29" dur="166" decel="50000">
                                          <p:stCondLst>
                                            <p:cond delay="1668"/>
                                          </p:stCondLst>
                                        </p:cTn>
                                        <p:tgtEl>
                                          <p:spTgt spid="19"/>
                                        </p:tgtEl>
                                      </p:cBhvr>
                                      <p:to x="100000" y="100000"/>
                                    </p:animScale>
                                    <p:animScale>
                                      <p:cBhvr>
                                        <p:cTn id="30" dur="26">
                                          <p:stCondLst>
                                            <p:cond delay="1808"/>
                                          </p:stCondLst>
                                        </p:cTn>
                                        <p:tgtEl>
                                          <p:spTgt spid="19"/>
                                        </p:tgtEl>
                                      </p:cBhvr>
                                      <p:to x="100000" y="95000"/>
                                    </p:animScale>
                                    <p:animScale>
                                      <p:cBhvr>
                                        <p:cTn id="31" dur="166" decel="50000">
                                          <p:stCondLst>
                                            <p:cond delay="1834"/>
                                          </p:stCondLst>
                                        </p:cTn>
                                        <p:tgtEl>
                                          <p:spTgt spid="19"/>
                                        </p:tgtEl>
                                      </p:cBhvr>
                                      <p:to x="100000" y="100000"/>
                                    </p:animScale>
                                  </p:childTnLst>
                                </p:cTn>
                              </p:par>
                            </p:childTnLst>
                          </p:cTn>
                        </p:par>
                        <p:par>
                          <p:cTn id="32" fill="hold">
                            <p:stCondLst>
                              <p:cond delay="3500"/>
                            </p:stCondLst>
                            <p:childTnLst>
                              <p:par>
                                <p:cTn id="33" presetID="26"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80">
                                          <p:stCondLst>
                                            <p:cond delay="0"/>
                                          </p:stCondLst>
                                        </p:cTn>
                                        <p:tgtEl>
                                          <p:spTgt spid="12"/>
                                        </p:tgtEl>
                                      </p:cBhvr>
                                    </p:animEffect>
                                    <p:anim calcmode="lin" valueType="num">
                                      <p:cBhvr>
                                        <p:cTn id="3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1" dur="26">
                                          <p:stCondLst>
                                            <p:cond delay="650"/>
                                          </p:stCondLst>
                                        </p:cTn>
                                        <p:tgtEl>
                                          <p:spTgt spid="12"/>
                                        </p:tgtEl>
                                      </p:cBhvr>
                                      <p:to x="100000" y="60000"/>
                                    </p:animScale>
                                    <p:animScale>
                                      <p:cBhvr>
                                        <p:cTn id="42" dur="166" decel="50000">
                                          <p:stCondLst>
                                            <p:cond delay="676"/>
                                          </p:stCondLst>
                                        </p:cTn>
                                        <p:tgtEl>
                                          <p:spTgt spid="12"/>
                                        </p:tgtEl>
                                      </p:cBhvr>
                                      <p:to x="100000" y="100000"/>
                                    </p:animScale>
                                    <p:animScale>
                                      <p:cBhvr>
                                        <p:cTn id="43" dur="26">
                                          <p:stCondLst>
                                            <p:cond delay="1312"/>
                                          </p:stCondLst>
                                        </p:cTn>
                                        <p:tgtEl>
                                          <p:spTgt spid="12"/>
                                        </p:tgtEl>
                                      </p:cBhvr>
                                      <p:to x="100000" y="80000"/>
                                    </p:animScale>
                                    <p:animScale>
                                      <p:cBhvr>
                                        <p:cTn id="44" dur="166" decel="50000">
                                          <p:stCondLst>
                                            <p:cond delay="1338"/>
                                          </p:stCondLst>
                                        </p:cTn>
                                        <p:tgtEl>
                                          <p:spTgt spid="12"/>
                                        </p:tgtEl>
                                      </p:cBhvr>
                                      <p:to x="100000" y="100000"/>
                                    </p:animScale>
                                    <p:animScale>
                                      <p:cBhvr>
                                        <p:cTn id="45" dur="26">
                                          <p:stCondLst>
                                            <p:cond delay="1642"/>
                                          </p:stCondLst>
                                        </p:cTn>
                                        <p:tgtEl>
                                          <p:spTgt spid="12"/>
                                        </p:tgtEl>
                                      </p:cBhvr>
                                      <p:to x="100000" y="90000"/>
                                    </p:animScale>
                                    <p:animScale>
                                      <p:cBhvr>
                                        <p:cTn id="46" dur="166" decel="50000">
                                          <p:stCondLst>
                                            <p:cond delay="1668"/>
                                          </p:stCondLst>
                                        </p:cTn>
                                        <p:tgtEl>
                                          <p:spTgt spid="12"/>
                                        </p:tgtEl>
                                      </p:cBhvr>
                                      <p:to x="100000" y="100000"/>
                                    </p:animScale>
                                    <p:animScale>
                                      <p:cBhvr>
                                        <p:cTn id="47" dur="26">
                                          <p:stCondLst>
                                            <p:cond delay="1808"/>
                                          </p:stCondLst>
                                        </p:cTn>
                                        <p:tgtEl>
                                          <p:spTgt spid="12"/>
                                        </p:tgtEl>
                                      </p:cBhvr>
                                      <p:to x="100000" y="95000"/>
                                    </p:animScale>
                                    <p:animScale>
                                      <p:cBhvr>
                                        <p:cTn id="48"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1158</Words>
  <Application>Microsoft Office PowerPoint</Application>
  <PresentationFormat>Widescreen</PresentationFormat>
  <Paragraphs>155</Paragraphs>
  <Slides>18</Slides>
  <Notes>16</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Aharoni</vt:lpstr>
      <vt:lpstr>Arial</vt:lpstr>
      <vt:lpstr>Calibri</vt:lpstr>
      <vt:lpstr>Calibri Light</vt:lpstr>
      <vt:lpstr>Consolas</vt:lpstr>
      <vt:lpstr>思源黑体-思源黑体-Regular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Souvik Roy</dc:creator>
  <cp:lastModifiedBy>Souvik Roy</cp:lastModifiedBy>
  <cp:revision>2</cp:revision>
  <dcterms:created xsi:type="dcterms:W3CDTF">2025-06-03T09:18:23Z</dcterms:created>
  <dcterms:modified xsi:type="dcterms:W3CDTF">2025-06-03T11:12:40Z</dcterms:modified>
</cp:coreProperties>
</file>